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2"/>
  </p:notesMasterIdLst>
  <p:sldIdLst>
    <p:sldId id="257" r:id="rId2"/>
    <p:sldId id="258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1" r:id="rId23"/>
    <p:sldId id="282" r:id="rId24"/>
    <p:sldId id="283" r:id="rId25"/>
    <p:sldId id="284" r:id="rId26"/>
    <p:sldId id="286" r:id="rId27"/>
    <p:sldId id="298" r:id="rId28"/>
    <p:sldId id="287" r:id="rId29"/>
    <p:sldId id="288" r:id="rId30"/>
    <p:sldId id="299" r:id="rId31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1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CCD4C-DDEC-1A45-AC1D-4749EF0B491E}" type="datetimeFigureOut">
              <a:rPr lang="nl-NL" smtClean="0"/>
              <a:t>18-11-16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6B5F1-43EF-DE47-BD38-56327B514E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9185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8CB9A3-AF3D-BA45-88FC-2EDC30A20BC0}" type="slidenum">
              <a:rPr lang="nl-NL">
                <a:latin typeface="Arial" pitchFamily="-65" charset="0"/>
                <a:ea typeface="Arial" pitchFamily="-65" charset="0"/>
                <a:cs typeface="Arial" pitchFamily="-65" charset="0"/>
              </a:rPr>
              <a:pPr/>
              <a:t>1</a:t>
            </a:fld>
            <a:endParaRPr lang="nl-NL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1832FD-5BFA-7944-87D4-EECF9EA8383E}" type="slidenum">
              <a:rPr lang="nl-NL">
                <a:latin typeface="Arial" pitchFamily="-65" charset="0"/>
                <a:ea typeface="Arial" pitchFamily="-65" charset="0"/>
                <a:cs typeface="Arial" pitchFamily="-65" charset="0"/>
              </a:rPr>
              <a:pPr/>
              <a:t>11</a:t>
            </a:fld>
            <a:endParaRPr lang="nl-NL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E8A593-AD3F-F74F-AADB-EE7B7E9992F1}" type="slidenum">
              <a:rPr lang="nl-NL">
                <a:latin typeface="Arial" pitchFamily="-65" charset="0"/>
                <a:ea typeface="Arial" pitchFamily="-65" charset="0"/>
                <a:cs typeface="Arial" pitchFamily="-65" charset="0"/>
              </a:rPr>
              <a:pPr/>
              <a:t>12</a:t>
            </a:fld>
            <a:endParaRPr lang="nl-NL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A7E196-26E2-D441-A1EE-CA3E5634A264}" type="slidenum">
              <a:rPr lang="nl-NL">
                <a:latin typeface="Arial" pitchFamily="-65" charset="0"/>
                <a:ea typeface="Arial" pitchFamily="-65" charset="0"/>
                <a:cs typeface="Arial" pitchFamily="-65" charset="0"/>
              </a:rPr>
              <a:pPr/>
              <a:t>13</a:t>
            </a:fld>
            <a:endParaRPr lang="nl-NL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67C5FF-6FD5-AF43-8A38-B0C26A4F0EDA}" type="slidenum">
              <a:rPr lang="nl-NL">
                <a:latin typeface="Arial" pitchFamily="-65" charset="0"/>
                <a:ea typeface="Arial" pitchFamily="-65" charset="0"/>
                <a:cs typeface="Arial" pitchFamily="-65" charset="0"/>
              </a:rPr>
              <a:pPr/>
              <a:t>14</a:t>
            </a:fld>
            <a:endParaRPr lang="nl-NL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AEC2C5-296B-3748-93F2-BEAB9EF70391}" type="slidenum">
              <a:rPr lang="nl-NL">
                <a:latin typeface="Arial" pitchFamily="-65" charset="0"/>
                <a:ea typeface="Arial" pitchFamily="-65" charset="0"/>
                <a:cs typeface="Arial" pitchFamily="-65" charset="0"/>
              </a:rPr>
              <a:pPr/>
              <a:t>15</a:t>
            </a:fld>
            <a:endParaRPr lang="nl-NL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3DF5C6-D325-FD44-A95B-C0F950CCF3D8}" type="slidenum">
              <a:rPr lang="nl-NL">
                <a:latin typeface="Arial" pitchFamily="-65" charset="0"/>
                <a:ea typeface="Arial" pitchFamily="-65" charset="0"/>
                <a:cs typeface="Arial" pitchFamily="-65" charset="0"/>
              </a:rPr>
              <a:pPr/>
              <a:t>16</a:t>
            </a:fld>
            <a:endParaRPr lang="nl-NL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C07A4E-E6A0-324D-95F8-FEB23A0B86C7}" type="slidenum">
              <a:rPr lang="nl-NL">
                <a:latin typeface="Arial" pitchFamily="-65" charset="0"/>
                <a:ea typeface="Arial" pitchFamily="-65" charset="0"/>
                <a:cs typeface="Arial" pitchFamily="-65" charset="0"/>
              </a:rPr>
              <a:pPr/>
              <a:t>17</a:t>
            </a:fld>
            <a:endParaRPr lang="nl-NL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C07A4E-E6A0-324D-95F8-FEB23A0B86C7}" type="slidenum">
              <a:rPr lang="nl-NL">
                <a:latin typeface="Arial" pitchFamily="-65" charset="0"/>
                <a:ea typeface="Arial" pitchFamily="-65" charset="0"/>
                <a:cs typeface="Arial" pitchFamily="-65" charset="0"/>
              </a:rPr>
              <a:pPr/>
              <a:t>18</a:t>
            </a:fld>
            <a:endParaRPr lang="nl-NL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8D560B-B10D-DD46-90A9-0631FB583B7E}" type="slidenum">
              <a:rPr lang="nl-NL">
                <a:latin typeface="Arial" pitchFamily="-65" charset="0"/>
                <a:ea typeface="Arial" pitchFamily="-65" charset="0"/>
                <a:cs typeface="Arial" pitchFamily="-65" charset="0"/>
              </a:rPr>
              <a:pPr/>
              <a:t>19</a:t>
            </a:fld>
            <a:endParaRPr lang="nl-NL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1832FD-5BFA-7944-87D4-EECF9EA8383E}" type="slidenum">
              <a:rPr lang="nl-NL">
                <a:latin typeface="Arial" pitchFamily="-65" charset="0"/>
                <a:ea typeface="Arial" pitchFamily="-65" charset="0"/>
                <a:cs typeface="Arial" pitchFamily="-65" charset="0"/>
              </a:rPr>
              <a:pPr/>
              <a:t>20</a:t>
            </a:fld>
            <a:endParaRPr lang="nl-NL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1832FD-5BFA-7944-87D4-EECF9EA8383E}" type="slidenum">
              <a:rPr lang="nl-NL">
                <a:latin typeface="Arial" pitchFamily="-65" charset="0"/>
                <a:ea typeface="Arial" pitchFamily="-65" charset="0"/>
                <a:cs typeface="Arial" pitchFamily="-65" charset="0"/>
              </a:rPr>
              <a:pPr/>
              <a:t>2</a:t>
            </a:fld>
            <a:endParaRPr lang="nl-NL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9EC3C5-5424-494D-9119-7C44DBDFF4F8}" type="slidenum">
              <a:rPr lang="nl-NL"/>
              <a:pPr/>
              <a:t>21</a:t>
            </a:fld>
            <a:endParaRPr lang="nl-NL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18FD32-3D70-DF43-810D-C973DD1BDA37}" type="slidenum">
              <a:rPr lang="nl-NL"/>
              <a:pPr/>
              <a:t>22</a:t>
            </a:fld>
            <a:endParaRPr lang="nl-NL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89142F-6797-BD47-A8B1-05FD40C3531A}" type="slidenum">
              <a:rPr lang="nl-NL"/>
              <a:pPr/>
              <a:t>23</a:t>
            </a:fld>
            <a:endParaRPr lang="nl-NL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E776F3-8717-D948-95DC-364B026A4149}" type="slidenum">
              <a:rPr lang="nl-NL"/>
              <a:pPr/>
              <a:t>24</a:t>
            </a:fld>
            <a:endParaRPr lang="nl-NL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599552-6483-3B4F-88AF-CBF2352231D0}" type="slidenum">
              <a:rPr lang="nl-NL"/>
              <a:pPr/>
              <a:t>25</a:t>
            </a:fld>
            <a:endParaRPr lang="nl-NL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8E9653-CFB7-D84A-8042-A7320CB621A0}" type="slidenum">
              <a:rPr lang="nl-NL"/>
              <a:pPr/>
              <a:t>26</a:t>
            </a:fld>
            <a:endParaRPr lang="nl-NL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9FE152-3013-084B-8029-3C83172A6023}" type="slidenum">
              <a:rPr lang="nl-NL"/>
              <a:pPr/>
              <a:t>28</a:t>
            </a:fld>
            <a:endParaRPr lang="nl-NL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99B276-02E2-C047-91A7-2A87C5339996}" type="slidenum">
              <a:rPr lang="nl-NL"/>
              <a:pPr/>
              <a:t>29</a:t>
            </a:fld>
            <a:endParaRPr lang="nl-NL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13008-5BC4-8345-B3DB-8613E735539D}" type="slidenum">
              <a:rPr lang="nl-NL">
                <a:latin typeface="Arial" pitchFamily="-65" charset="0"/>
                <a:ea typeface="Arial" pitchFamily="-65" charset="0"/>
                <a:cs typeface="Arial" pitchFamily="-65" charset="0"/>
              </a:rPr>
              <a:pPr/>
              <a:t>3</a:t>
            </a:fld>
            <a:endParaRPr lang="nl-NL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1832FD-5BFA-7944-87D4-EECF9EA8383E}" type="slidenum">
              <a:rPr lang="nl-NL">
                <a:latin typeface="Arial" pitchFamily="-65" charset="0"/>
                <a:ea typeface="Arial" pitchFamily="-65" charset="0"/>
                <a:cs typeface="Arial" pitchFamily="-65" charset="0"/>
              </a:rPr>
              <a:pPr/>
              <a:t>4</a:t>
            </a:fld>
            <a:endParaRPr lang="nl-NL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6A28A5-08F5-E542-89CC-846D176CC22C}" type="slidenum">
              <a:rPr lang="nl-NL">
                <a:latin typeface="Arial" pitchFamily="-65" charset="0"/>
                <a:ea typeface="Arial" pitchFamily="-65" charset="0"/>
                <a:cs typeface="Arial" pitchFamily="-65" charset="0"/>
              </a:rPr>
              <a:pPr/>
              <a:t>6</a:t>
            </a:fld>
            <a:endParaRPr lang="nl-NL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4A1410-AD79-7C40-8739-BA6CB001E16F}" type="slidenum">
              <a:rPr lang="nl-NL">
                <a:latin typeface="Arial" pitchFamily="-65" charset="0"/>
                <a:ea typeface="Arial" pitchFamily="-65" charset="0"/>
                <a:cs typeface="Arial" pitchFamily="-65" charset="0"/>
              </a:rPr>
              <a:pPr/>
              <a:t>7</a:t>
            </a:fld>
            <a:endParaRPr lang="nl-NL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49D7B9-0037-2E47-AA89-08BF925E9125}" type="slidenum">
              <a:rPr lang="nl-NL">
                <a:latin typeface="Arial" pitchFamily="-65" charset="0"/>
                <a:ea typeface="Arial" pitchFamily="-65" charset="0"/>
                <a:cs typeface="Arial" pitchFamily="-65" charset="0"/>
              </a:rPr>
              <a:pPr/>
              <a:t>8</a:t>
            </a:fld>
            <a:endParaRPr lang="nl-NL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AA4748-2FED-824F-B591-2305D209E938}" type="slidenum">
              <a:rPr lang="nl-NL">
                <a:latin typeface="Arial" pitchFamily="-65" charset="0"/>
                <a:ea typeface="Arial" pitchFamily="-65" charset="0"/>
                <a:cs typeface="Arial" pitchFamily="-65" charset="0"/>
              </a:rPr>
              <a:pPr/>
              <a:t>9</a:t>
            </a:fld>
            <a:endParaRPr lang="nl-NL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176749-07B3-AF4B-9F4D-A7CE49FF8D75}" type="slidenum">
              <a:rPr lang="nl-NL">
                <a:latin typeface="Arial" pitchFamily="-65" charset="0"/>
                <a:ea typeface="Arial" pitchFamily="-65" charset="0"/>
                <a:cs typeface="Arial" pitchFamily="-65" charset="0"/>
              </a:rPr>
              <a:pPr/>
              <a:t>10</a:t>
            </a:fld>
            <a:endParaRPr lang="nl-NL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06942-AD68-EF4D-B41C-6466873F9752}" type="datetimeFigureOut">
              <a:rPr lang="nl-NL" smtClean="0"/>
              <a:t>18-11-16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39F2BF5-9D6C-CA4F-8988-4F0813410B1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06942-AD68-EF4D-B41C-6466873F9752}" type="datetimeFigureOut">
              <a:rPr lang="nl-NL" smtClean="0"/>
              <a:t>18-11-16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F2BF5-9D6C-CA4F-8988-4F0813410B1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06942-AD68-EF4D-B41C-6466873F9752}" type="datetimeFigureOut">
              <a:rPr lang="nl-NL" smtClean="0"/>
              <a:t>18-11-16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F2BF5-9D6C-CA4F-8988-4F0813410B1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06942-AD68-EF4D-B41C-6466873F9752}" type="datetimeFigureOut">
              <a:rPr lang="nl-NL" smtClean="0"/>
              <a:t>18-11-16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F2BF5-9D6C-CA4F-8988-4F0813410B1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06942-AD68-EF4D-B41C-6466873F9752}" type="datetimeFigureOut">
              <a:rPr lang="nl-NL" smtClean="0"/>
              <a:t>18-11-16</a:t>
            </a:fld>
            <a:endParaRPr lang="nl-N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9F2BF5-9D6C-CA4F-8988-4F0813410B15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06942-AD68-EF4D-B41C-6466873F9752}" type="datetimeFigureOut">
              <a:rPr lang="nl-NL" smtClean="0"/>
              <a:t>18-11-16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F2BF5-9D6C-CA4F-8988-4F0813410B1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nl-NL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06942-AD68-EF4D-B41C-6466873F9752}" type="datetimeFigureOut">
              <a:rPr lang="nl-NL" smtClean="0"/>
              <a:t>18-11-16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F2BF5-9D6C-CA4F-8988-4F0813410B1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06942-AD68-EF4D-B41C-6466873F9752}" type="datetimeFigureOut">
              <a:rPr lang="nl-NL" smtClean="0"/>
              <a:t>18-11-16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F2BF5-9D6C-CA4F-8988-4F0813410B1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06942-AD68-EF4D-B41C-6466873F9752}" type="datetimeFigureOut">
              <a:rPr lang="nl-NL" smtClean="0"/>
              <a:t>18-11-16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F2BF5-9D6C-CA4F-8988-4F0813410B1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06942-AD68-EF4D-B41C-6466873F9752}" type="datetimeFigureOut">
              <a:rPr lang="nl-NL" smtClean="0"/>
              <a:t>18-11-16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F2BF5-9D6C-CA4F-8988-4F0813410B15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06942-AD68-EF4D-B41C-6466873F9752}" type="datetimeFigureOut">
              <a:rPr lang="nl-NL" smtClean="0"/>
              <a:t>18-11-16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39F2BF5-9D6C-CA4F-8988-4F0813410B15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F606942-AD68-EF4D-B41C-6466873F9752}" type="datetimeFigureOut">
              <a:rPr lang="nl-NL" smtClean="0"/>
              <a:t>18-11-16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639F2BF5-9D6C-CA4F-8988-4F0813410B15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 spd="slow">
    <p:push dir="u"/>
  </p:transition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6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5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image" Target="../media/image41.jpeg"/><Relationship Id="rId5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openxmlformats.org/officeDocument/2006/relationships/image" Target="../media/image44.jpeg"/><Relationship Id="rId5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4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4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4" Type="http://schemas.openxmlformats.org/officeDocument/2006/relationships/image" Target="../media/image54.jpeg"/><Relationship Id="rId5" Type="http://schemas.openxmlformats.org/officeDocument/2006/relationships/image" Target="../media/image55.jpeg"/><Relationship Id="rId6" Type="http://schemas.openxmlformats.org/officeDocument/2006/relationships/image" Target="../media/image56.jpeg"/><Relationship Id="rId7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4" Type="http://schemas.openxmlformats.org/officeDocument/2006/relationships/image" Target="../media/image59.jpeg"/><Relationship Id="rId5" Type="http://schemas.openxmlformats.org/officeDocument/2006/relationships/image" Target="../media/image60.png"/><Relationship Id="rId6" Type="http://schemas.openxmlformats.org/officeDocument/2006/relationships/image" Target="../media/image61.jpeg"/><Relationship Id="rId7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4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7" Type="http://schemas.openxmlformats.org/officeDocument/2006/relationships/image" Target="../media/image19.jpeg"/><Relationship Id="rId8" Type="http://schemas.openxmlformats.org/officeDocument/2006/relationships/image" Target="../media/image20.jpeg"/><Relationship Id="rId9" Type="http://schemas.openxmlformats.org/officeDocument/2006/relationships/image" Target="../media/image21.jpeg"/><Relationship Id="rId10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6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914400"/>
            <a:ext cx="8229601" cy="1371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nl-NL" sz="4800" b="1" u="sng" dirty="0" smtClean="0">
                <a:solidFill>
                  <a:srgbClr val="FF0000"/>
                </a:solidFill>
              </a:rPr>
              <a:t>Moderne en </a:t>
            </a:r>
            <a:r>
              <a:rPr lang="nl-NL" sz="4800" b="1" u="sng" dirty="0" err="1" smtClean="0">
                <a:solidFill>
                  <a:srgbClr val="FF0000"/>
                </a:solidFill>
              </a:rPr>
              <a:t>POSTmoderne</a:t>
            </a:r>
            <a:r>
              <a:rPr lang="nl-NL" sz="4800" b="1" u="sng" dirty="0" smtClean="0">
                <a:solidFill>
                  <a:srgbClr val="FF0000"/>
                </a:solidFill>
              </a:rPr>
              <a:t> Bouwkunst</a:t>
            </a:r>
            <a:endParaRPr lang="nl-NL" sz="4800" b="1" u="sng" dirty="0">
              <a:solidFill>
                <a:srgbClr val="FF000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8382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nl-NL" sz="4000" b="1" dirty="0">
              <a:solidFill>
                <a:srgbClr val="FF3300"/>
              </a:solidFill>
            </a:endParaRPr>
          </a:p>
          <a:p>
            <a:pPr eaLnBrk="1" hangingPunct="1">
              <a:buFontTx/>
              <a:buNone/>
            </a:pPr>
            <a:endParaRPr lang="nl-NL" dirty="0">
              <a:solidFill>
                <a:srgbClr val="FF3300"/>
              </a:solidFill>
            </a:endParaRPr>
          </a:p>
          <a:p>
            <a:pPr eaLnBrk="1" hangingPunct="1">
              <a:buFontTx/>
              <a:buNone/>
            </a:pPr>
            <a:endParaRPr lang="nl-NL" dirty="0"/>
          </a:p>
          <a:p>
            <a:pPr eaLnBrk="1" hangingPunct="1">
              <a:buFontTx/>
              <a:buNone/>
            </a:pPr>
            <a:endParaRPr lang="nl-NL" dirty="0"/>
          </a:p>
          <a:p>
            <a:pPr eaLnBrk="1" hangingPunct="1">
              <a:buFontTx/>
              <a:buNone/>
            </a:pPr>
            <a:endParaRPr lang="nl-NL" dirty="0"/>
          </a:p>
          <a:p>
            <a:pPr eaLnBrk="1" hangingPunct="1"/>
            <a:endParaRPr lang="nl-NL" dirty="0"/>
          </a:p>
        </p:txBody>
      </p:sp>
      <p:pic>
        <p:nvPicPr>
          <p:cNvPr id="8" name="Picture 16" descr="gerrit_rietveld"/>
          <p:cNvPicPr>
            <a:picLocks noChangeAspect="1" noChangeArrowheads="1"/>
          </p:cNvPicPr>
          <p:nvPr/>
        </p:nvPicPr>
        <p:blipFill rotWithShape="1">
          <a:blip r:embed="rId3"/>
          <a:srcRect l="8257"/>
          <a:stretch/>
        </p:blipFill>
        <p:spPr bwMode="auto">
          <a:xfrm>
            <a:off x="0" y="3285346"/>
            <a:ext cx="2940783" cy="2404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800px-Bauhaus-Dessau_main_building"/>
          <p:cNvPicPr>
            <a:picLocks noChangeAspect="1" noChangeArrowheads="1"/>
          </p:cNvPicPr>
          <p:nvPr/>
        </p:nvPicPr>
        <p:blipFill rotWithShape="1">
          <a:blip r:embed="rId4"/>
          <a:srcRect r="19180"/>
          <a:stretch/>
        </p:blipFill>
        <p:spPr bwMode="auto">
          <a:xfrm>
            <a:off x="5582789" y="3304779"/>
            <a:ext cx="3404181" cy="23846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0783" y="3304779"/>
            <a:ext cx="2751537" cy="23846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78059169"/>
      </p:ext>
    </p:extLst>
  </p:cSld>
  <p:clrMapOvr>
    <a:masterClrMapping/>
  </p:clrMapOvr>
  <p:transition xmlns:p14="http://schemas.microsoft.com/office/powerpoint/2010/main" advClick="0" advTm="8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467536037_fe5ecdda9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33375"/>
            <a:ext cx="5224463" cy="3432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6563" name="Picture 3" descr="357234532_43972bc7b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8747" y="1847289"/>
            <a:ext cx="2914386" cy="38365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6564" name="Picture 4" descr="Gropius haus srai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3271" y="3933825"/>
            <a:ext cx="1944687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6565" name="Picture 5" descr="411192101_deb2a106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90950" y="3933825"/>
            <a:ext cx="1757363" cy="2636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3927228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4562" y="486336"/>
            <a:ext cx="8636000" cy="640976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chemeClr val="tx1"/>
                </a:solidFill>
              </a:rPr>
              <a:t>De </a:t>
            </a:r>
            <a:r>
              <a:rPr lang="en-US" sz="3200" b="1" dirty="0" err="1" smtClean="0">
                <a:solidFill>
                  <a:schemeClr val="tx1"/>
                </a:solidFill>
              </a:rPr>
              <a:t>Stijl</a:t>
            </a:r>
            <a:r>
              <a:rPr lang="en-US" sz="3200" b="1" dirty="0" smtClean="0">
                <a:solidFill>
                  <a:schemeClr val="tx1"/>
                </a:solidFill>
              </a:rPr>
              <a:t> (</a:t>
            </a:r>
            <a:r>
              <a:rPr lang="en-US" sz="3200" b="1" dirty="0" err="1" smtClean="0">
                <a:solidFill>
                  <a:schemeClr val="tx1"/>
                </a:solidFill>
              </a:rPr>
              <a:t>functionalisme</a:t>
            </a:r>
            <a:r>
              <a:rPr lang="en-US" sz="3200" b="1" dirty="0" smtClean="0">
                <a:solidFill>
                  <a:schemeClr val="tx1"/>
                </a:solidFill>
              </a:rPr>
              <a:t>): 1917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3995738" y="1628775"/>
            <a:ext cx="4691062" cy="480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Nederlandse kunstenaarsgroep:</a:t>
            </a:r>
          </a:p>
          <a:p>
            <a:endParaRPr lang="nl-NL" dirty="0" smtClean="0"/>
          </a:p>
          <a:p>
            <a:endParaRPr lang="nl-NL" dirty="0" smtClean="0"/>
          </a:p>
          <a:p>
            <a:pPr marL="285750" indent="-285750">
              <a:buFont typeface="Arial"/>
              <a:buChar char="•"/>
            </a:pPr>
            <a:r>
              <a:rPr lang="nl-NL" dirty="0" smtClean="0"/>
              <a:t>Streven naar nieuwe kunst in een nieuwe betere wereld. </a:t>
            </a:r>
          </a:p>
          <a:p>
            <a:pPr marL="285750" indent="-285750">
              <a:buFont typeface="Arial"/>
              <a:buChar char="•"/>
            </a:pPr>
            <a:endParaRPr lang="nl-NL" dirty="0" smtClean="0"/>
          </a:p>
          <a:p>
            <a:pPr marL="285750" indent="-285750">
              <a:buFont typeface="Arial"/>
              <a:buChar char="•"/>
            </a:pPr>
            <a:r>
              <a:rPr lang="nl-NL" dirty="0" smtClean="0"/>
              <a:t>Terug te vinden in bouwkunst, schilder –en toegepaste kunst. Gelijkwaardige samenwerking tussen schilders en architecten.</a:t>
            </a:r>
          </a:p>
          <a:p>
            <a:pPr marL="285750" indent="-285750">
              <a:buFont typeface="Arial"/>
              <a:buChar char="•"/>
            </a:pPr>
            <a:endParaRPr lang="nl-NL" dirty="0" smtClean="0"/>
          </a:p>
          <a:p>
            <a:pPr marL="285750" indent="-285750">
              <a:buFont typeface="Arial"/>
              <a:buChar char="•"/>
            </a:pPr>
            <a:r>
              <a:rPr lang="nl-NL" dirty="0" smtClean="0"/>
              <a:t>Zuivering van de kunsten. Geen invloed meer van de voorstellingswereld en de </a:t>
            </a:r>
            <a:r>
              <a:rPr lang="nl-NL" b="1" dirty="0" smtClean="0"/>
              <a:t>persoonlijkheid</a:t>
            </a:r>
            <a:r>
              <a:rPr lang="nl-NL" dirty="0" smtClean="0"/>
              <a:t> van de kunstenaar.</a:t>
            </a:r>
          </a:p>
          <a:p>
            <a:endParaRPr lang="nl-NL" dirty="0" smtClean="0"/>
          </a:p>
          <a:p>
            <a:endParaRPr lang="en-US" dirty="0" smtClean="0"/>
          </a:p>
          <a:p>
            <a:pPr>
              <a:buFontTx/>
              <a:buChar char="-"/>
            </a:pPr>
            <a:endParaRPr lang="nl-NL" dirty="0"/>
          </a:p>
        </p:txBody>
      </p:sp>
      <p:pic>
        <p:nvPicPr>
          <p:cNvPr id="5" name="Picture 4" descr="Doesburg&amp;van-The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1" y="2181599"/>
            <a:ext cx="344424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30105517"/>
      </p:ext>
    </p:extLst>
  </p:cSld>
  <p:clrMapOvr>
    <a:masterClrMapping/>
  </p:clrMapOvr>
  <p:transition xmlns:p14="http://schemas.microsoft.com/office/powerpoint/2010/main" advClick="0" advTm="8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609600" y="1341439"/>
            <a:ext cx="7876988" cy="452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/>
            <a:endParaRPr lang="nl-NL" dirty="0" smtClean="0"/>
          </a:p>
          <a:p>
            <a:pPr marL="342900" indent="-342900"/>
            <a:r>
              <a:rPr lang="nl-NL" b="1" dirty="0" smtClean="0">
                <a:solidFill>
                  <a:srgbClr val="FF0000"/>
                </a:solidFill>
              </a:rPr>
              <a:t>Kenmerken de Stijl:</a:t>
            </a:r>
          </a:p>
          <a:p>
            <a:pPr marL="342900" indent="-342900"/>
            <a:endParaRPr lang="nl-NL" b="1" dirty="0"/>
          </a:p>
          <a:p>
            <a:pPr marL="342900" indent="-342900"/>
            <a:r>
              <a:rPr lang="nl-NL" b="1" dirty="0" smtClean="0"/>
              <a:t>Streven naar harmonie en evenwicht door gebruik van eenvoudige </a:t>
            </a:r>
          </a:p>
          <a:p>
            <a:pPr marL="342900" indent="-342900"/>
            <a:r>
              <a:rPr lang="nl-NL" b="1" dirty="0" smtClean="0"/>
              <a:t>beeld –en vormaspecten:</a:t>
            </a:r>
          </a:p>
          <a:p>
            <a:pPr marL="342900" indent="-342900"/>
            <a:endParaRPr lang="nl-NL" dirty="0" smtClean="0"/>
          </a:p>
          <a:p>
            <a:pPr marL="285750" indent="-285750">
              <a:buFont typeface="Arial"/>
              <a:buChar char="•"/>
            </a:pPr>
            <a:r>
              <a:rPr lang="nl-NL" dirty="0" smtClean="0"/>
              <a:t>Universele primaire </a:t>
            </a:r>
            <a:r>
              <a:rPr lang="nl-NL" dirty="0" smtClean="0"/>
              <a:t>kleuren:</a:t>
            </a:r>
          </a:p>
          <a:p>
            <a:r>
              <a:rPr lang="nl-NL" dirty="0"/>
              <a:t>	</a:t>
            </a:r>
            <a:r>
              <a:rPr lang="nl-NL" dirty="0" smtClean="0"/>
              <a:t>rood, geel en blauw en </a:t>
            </a:r>
          </a:p>
          <a:p>
            <a:r>
              <a:rPr lang="nl-NL" dirty="0" smtClean="0"/>
              <a:t>	niet kleuren</a:t>
            </a:r>
            <a:endParaRPr lang="nl-NL" dirty="0" smtClean="0"/>
          </a:p>
          <a:p>
            <a:pPr marL="285750" indent="-285750">
              <a:buFont typeface="Arial"/>
              <a:buChar char="•"/>
            </a:pPr>
            <a:r>
              <a:rPr lang="nl-NL" dirty="0" smtClean="0"/>
              <a:t>Horizontaal en verticaal </a:t>
            </a:r>
          </a:p>
          <a:p>
            <a:pPr marL="285750" indent="-285750">
              <a:buFont typeface="Arial"/>
              <a:buChar char="•"/>
            </a:pPr>
            <a:r>
              <a:rPr lang="nl-NL" dirty="0" smtClean="0"/>
              <a:t>Rechthoekige vormen</a:t>
            </a:r>
          </a:p>
          <a:p>
            <a:pPr marL="285750" indent="-285750">
              <a:buFont typeface="Arial"/>
              <a:buChar char="•"/>
            </a:pPr>
            <a:r>
              <a:rPr lang="nl-NL" dirty="0" smtClean="0"/>
              <a:t>Loodrecht kruisende lijnen</a:t>
            </a:r>
          </a:p>
          <a:p>
            <a:pPr marL="285750" indent="-285750">
              <a:buFont typeface="Arial"/>
              <a:buChar char="•"/>
            </a:pPr>
            <a:r>
              <a:rPr lang="nl-NL" dirty="0" smtClean="0"/>
              <a:t>Basisvormen (2d en 3d)</a:t>
            </a:r>
          </a:p>
          <a:p>
            <a:pPr marL="285750" indent="-285750">
              <a:buFont typeface="Arial"/>
              <a:buChar char="•"/>
            </a:pPr>
            <a:r>
              <a:rPr lang="nl-NL" dirty="0" smtClean="0"/>
              <a:t>Asymmetrische compositie </a:t>
            </a:r>
          </a:p>
          <a:p>
            <a:pPr marL="342900" indent="-342900"/>
            <a:endParaRPr lang="nl-NL" dirty="0" smtClean="0"/>
          </a:p>
          <a:p>
            <a:pPr marL="342900" indent="-342900"/>
            <a:endParaRPr lang="en-US" dirty="0"/>
          </a:p>
        </p:txBody>
      </p:sp>
      <p:pic>
        <p:nvPicPr>
          <p:cNvPr id="5" name="Picture 5" descr="325226461_97d74a1830_b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2757854"/>
            <a:ext cx="4419600" cy="3541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4562" y="486336"/>
            <a:ext cx="8636000" cy="640976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chemeClr val="tx1"/>
                </a:solidFill>
              </a:rPr>
              <a:t>De </a:t>
            </a:r>
            <a:r>
              <a:rPr lang="en-US" sz="3200" b="1" dirty="0" err="1" smtClean="0">
                <a:solidFill>
                  <a:schemeClr val="tx1"/>
                </a:solidFill>
              </a:rPr>
              <a:t>Stijl</a:t>
            </a:r>
            <a:r>
              <a:rPr lang="en-US" sz="3200" b="1" dirty="0" smtClean="0">
                <a:solidFill>
                  <a:schemeClr val="tx1"/>
                </a:solidFill>
              </a:rPr>
              <a:t> (</a:t>
            </a:r>
            <a:r>
              <a:rPr lang="en-US" sz="3200" b="1" dirty="0" err="1" smtClean="0">
                <a:solidFill>
                  <a:schemeClr val="tx1"/>
                </a:solidFill>
              </a:rPr>
              <a:t>functionalisme</a:t>
            </a:r>
            <a:r>
              <a:rPr lang="en-US" sz="3200" b="1" dirty="0" smtClean="0">
                <a:solidFill>
                  <a:schemeClr val="tx1"/>
                </a:solidFill>
              </a:rPr>
              <a:t>): 1917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448708"/>
      </p:ext>
    </p:extLst>
  </p:cSld>
  <p:clrMapOvr>
    <a:masterClrMapping/>
  </p:clrMapOvr>
  <p:transition xmlns:p14="http://schemas.microsoft.com/office/powerpoint/2010/main" advClick="0" advTm="8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3561198"/>
            <a:ext cx="3801035" cy="3124199"/>
          </a:xfrm>
          <a:noFill/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800" dirty="0" err="1">
                <a:solidFill>
                  <a:srgbClr val="FF0000"/>
                </a:solidFill>
              </a:rPr>
              <a:t>K</a:t>
            </a:r>
            <a:r>
              <a:rPr lang="en-US" sz="1800" dirty="0" err="1" smtClean="0">
                <a:solidFill>
                  <a:srgbClr val="FF0000"/>
                </a:solidFill>
              </a:rPr>
              <a:t>enmerken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exterieur</a:t>
            </a:r>
            <a:r>
              <a:rPr lang="en-US" sz="1800" dirty="0" smtClean="0">
                <a:solidFill>
                  <a:srgbClr val="FF0000"/>
                </a:solidFill>
              </a:rPr>
              <a:t>:</a:t>
            </a:r>
          </a:p>
          <a:p>
            <a:pPr marL="285750" indent="-285750" eaLnBrk="1" hangingPunct="1">
              <a:lnSpc>
                <a:spcPct val="90000"/>
              </a:lnSpc>
              <a:buFont typeface="Arial"/>
              <a:buChar char="•"/>
            </a:pPr>
            <a:r>
              <a:rPr lang="en-US" sz="1800" b="0" dirty="0" err="1" smtClean="0"/>
              <a:t>Geometrisch</a:t>
            </a:r>
            <a:endParaRPr lang="en-US" sz="1800" b="0" dirty="0"/>
          </a:p>
          <a:p>
            <a:pPr marL="285750" indent="-285750" eaLnBrk="1" hangingPunct="1">
              <a:lnSpc>
                <a:spcPct val="90000"/>
              </a:lnSpc>
              <a:buFont typeface="Arial"/>
              <a:buChar char="•"/>
            </a:pPr>
            <a:r>
              <a:rPr lang="en-US" sz="1800" b="0" dirty="0" err="1" smtClean="0"/>
              <a:t>Geen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decoratie</a:t>
            </a:r>
            <a:endParaRPr lang="en-US" sz="1800" b="0" dirty="0"/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sz="1800" b="0" dirty="0" err="1" smtClean="0"/>
              <a:t>Licht</a:t>
            </a:r>
            <a:r>
              <a:rPr lang="en-US" sz="1800" b="0" dirty="0" smtClean="0"/>
              <a:t> </a:t>
            </a:r>
            <a:r>
              <a:rPr lang="en-US" sz="1800" b="0" dirty="0"/>
              <a:t>en </a:t>
            </a:r>
            <a:r>
              <a:rPr lang="en-US" sz="1800" b="0" dirty="0" err="1" smtClean="0"/>
              <a:t>ruimte</a:t>
            </a:r>
            <a:r>
              <a:rPr lang="en-US" sz="1800" b="0" dirty="0"/>
              <a:t>, </a:t>
            </a:r>
            <a:r>
              <a:rPr lang="en-US" sz="1800" b="0" dirty="0" smtClean="0"/>
              <a:t>open </a:t>
            </a:r>
            <a:r>
              <a:rPr lang="en-US" sz="1800" b="0" dirty="0" err="1" smtClean="0"/>
              <a:t>structuur</a:t>
            </a:r>
            <a:r>
              <a:rPr lang="en-US" sz="1800" b="0" dirty="0" smtClean="0"/>
              <a:t> (door </a:t>
            </a:r>
            <a:r>
              <a:rPr lang="en-US" sz="1800" b="0" dirty="0"/>
              <a:t>de </a:t>
            </a:r>
            <a:r>
              <a:rPr lang="en-US" sz="1800" b="0" dirty="0" err="1"/>
              <a:t>grote</a:t>
            </a:r>
            <a:r>
              <a:rPr lang="en-US" sz="1800" b="0" dirty="0"/>
              <a:t> </a:t>
            </a:r>
            <a:r>
              <a:rPr lang="en-US" sz="1800" b="0" dirty="0" err="1" smtClean="0"/>
              <a:t>raampartijen</a:t>
            </a:r>
            <a:r>
              <a:rPr lang="en-US" sz="1800" b="0" dirty="0" smtClean="0"/>
              <a:t>, </a:t>
            </a:r>
            <a:r>
              <a:rPr lang="en-US" sz="1800" b="0" dirty="0" err="1"/>
              <a:t>geen</a:t>
            </a:r>
            <a:r>
              <a:rPr lang="en-US" sz="1800" b="0" dirty="0"/>
              <a:t> </a:t>
            </a:r>
            <a:r>
              <a:rPr lang="en-US" sz="1800" b="0" dirty="0" err="1"/>
              <a:t>dragende</a:t>
            </a:r>
            <a:r>
              <a:rPr lang="en-US" sz="1800" b="0" dirty="0"/>
              <a:t> </a:t>
            </a:r>
            <a:r>
              <a:rPr lang="en-US" sz="1800" b="0" dirty="0" err="1"/>
              <a:t>muren</a:t>
            </a:r>
            <a:r>
              <a:rPr lang="en-US" sz="1800" b="0" dirty="0"/>
              <a:t>, maar </a:t>
            </a:r>
            <a:r>
              <a:rPr lang="en-US" sz="1800" b="0" dirty="0" err="1" smtClean="0"/>
              <a:t>verplaatsbare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tussenwanden</a:t>
            </a:r>
            <a:r>
              <a:rPr lang="en-US" sz="1800" b="0" dirty="0" smtClean="0"/>
              <a:t>)</a:t>
            </a:r>
          </a:p>
          <a:p>
            <a:pPr marL="285750" indent="-285750" eaLnBrk="1" hangingPunct="1">
              <a:lnSpc>
                <a:spcPct val="90000"/>
              </a:lnSpc>
              <a:buFont typeface="Arial"/>
              <a:buChar char="•"/>
            </a:pPr>
            <a:r>
              <a:rPr lang="en-US" sz="1800" b="0" dirty="0" err="1" smtClean="0"/>
              <a:t>Horizontaal</a:t>
            </a:r>
            <a:r>
              <a:rPr lang="en-US" sz="1800" b="0" dirty="0"/>
              <a:t>/</a:t>
            </a:r>
            <a:r>
              <a:rPr lang="en-US" sz="1800" b="0" dirty="0" err="1" smtClean="0"/>
              <a:t>vertikaal</a:t>
            </a:r>
            <a:endParaRPr lang="en-US" sz="1800" b="0" dirty="0" smtClean="0"/>
          </a:p>
          <a:p>
            <a:pPr eaLnBrk="1" hangingPunct="1">
              <a:lnSpc>
                <a:spcPct val="90000"/>
              </a:lnSpc>
            </a:pPr>
            <a:endParaRPr lang="en-US" sz="1200" i="1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200" i="1" dirty="0" err="1" smtClean="0">
                <a:solidFill>
                  <a:srgbClr val="000000"/>
                </a:solidFill>
              </a:rPr>
              <a:t>Zie</a:t>
            </a:r>
            <a:r>
              <a:rPr lang="en-US" sz="1200" i="1" dirty="0" smtClean="0">
                <a:solidFill>
                  <a:srgbClr val="000000"/>
                </a:solidFill>
              </a:rPr>
              <a:t> </a:t>
            </a:r>
            <a:r>
              <a:rPr lang="en-US" sz="1200" i="1" dirty="0" err="1" smtClean="0">
                <a:solidFill>
                  <a:srgbClr val="000000"/>
                </a:solidFill>
              </a:rPr>
              <a:t>verder</a:t>
            </a:r>
            <a:r>
              <a:rPr lang="en-US" sz="1200" i="1" dirty="0" smtClean="0">
                <a:solidFill>
                  <a:srgbClr val="000000"/>
                </a:solidFill>
              </a:rPr>
              <a:t> </a:t>
            </a:r>
            <a:r>
              <a:rPr lang="en-US" sz="1200" i="1" dirty="0" err="1" smtClean="0">
                <a:solidFill>
                  <a:srgbClr val="000000"/>
                </a:solidFill>
              </a:rPr>
              <a:t>volgende</a:t>
            </a:r>
            <a:r>
              <a:rPr lang="en-US" sz="1200" i="1" dirty="0" smtClean="0">
                <a:solidFill>
                  <a:srgbClr val="000000"/>
                </a:solidFill>
              </a:rPr>
              <a:t> </a:t>
            </a:r>
            <a:r>
              <a:rPr lang="en-US" sz="1200" i="1" dirty="0" err="1" smtClean="0">
                <a:solidFill>
                  <a:srgbClr val="000000"/>
                </a:solidFill>
              </a:rPr>
              <a:t>dia</a:t>
            </a:r>
            <a:endParaRPr lang="en-US" sz="1200" i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484562" y="1400005"/>
            <a:ext cx="4460967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000000"/>
                </a:solidFill>
              </a:rPr>
              <a:t>Rietveld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</a:rPr>
              <a:t>Schroderhuis</a:t>
            </a:r>
            <a:endParaRPr lang="en-US" sz="2800" b="1" dirty="0" smtClean="0">
              <a:solidFill>
                <a:srgbClr val="00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000000"/>
                </a:solidFill>
              </a:rPr>
              <a:t>Driedimensionale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vertaling</a:t>
            </a:r>
            <a:r>
              <a:rPr lang="en-US" dirty="0" smtClean="0">
                <a:solidFill>
                  <a:srgbClr val="000000"/>
                </a:solidFill>
              </a:rPr>
              <a:t> van de </a:t>
            </a:r>
            <a:r>
              <a:rPr lang="en-US" dirty="0" err="1" smtClean="0">
                <a:solidFill>
                  <a:srgbClr val="000000"/>
                </a:solidFill>
              </a:rPr>
              <a:t>composities</a:t>
            </a:r>
            <a:r>
              <a:rPr lang="en-US" dirty="0" smtClean="0">
                <a:solidFill>
                  <a:srgbClr val="000000"/>
                </a:solidFill>
              </a:rPr>
              <a:t> van </a:t>
            </a:r>
            <a:r>
              <a:rPr lang="en-US" dirty="0" err="1" smtClean="0">
                <a:solidFill>
                  <a:srgbClr val="000000"/>
                </a:solidFill>
              </a:rPr>
              <a:t>Mondriaan</a:t>
            </a:r>
            <a:r>
              <a:rPr lang="en-US" dirty="0" smtClean="0">
                <a:solidFill>
                  <a:srgbClr val="000000"/>
                </a:solidFill>
              </a:rPr>
              <a:t> en Van </a:t>
            </a:r>
            <a:r>
              <a:rPr lang="en-US" dirty="0" err="1" smtClean="0">
                <a:solidFill>
                  <a:srgbClr val="000000"/>
                </a:solidFill>
              </a:rPr>
              <a:t>Doesburg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7" name="Picture 6" descr="63621_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529" y="4158844"/>
            <a:ext cx="2957015" cy="198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Mondriaan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1012" y="1400005"/>
            <a:ext cx="1992248" cy="20861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4562" y="486336"/>
            <a:ext cx="8636000" cy="640976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chemeClr val="tx1"/>
                </a:solidFill>
              </a:rPr>
              <a:t>De </a:t>
            </a:r>
            <a:r>
              <a:rPr lang="en-US" sz="3200" b="1" dirty="0" err="1" smtClean="0">
                <a:solidFill>
                  <a:schemeClr val="tx1"/>
                </a:solidFill>
              </a:rPr>
              <a:t>Stijl</a:t>
            </a:r>
            <a:r>
              <a:rPr lang="en-US" sz="3200" b="1" dirty="0" smtClean="0">
                <a:solidFill>
                  <a:schemeClr val="tx1"/>
                </a:solidFill>
              </a:rPr>
              <a:t> (</a:t>
            </a:r>
            <a:r>
              <a:rPr lang="en-US" sz="3200" b="1" dirty="0" err="1" smtClean="0">
                <a:solidFill>
                  <a:schemeClr val="tx1"/>
                </a:solidFill>
              </a:rPr>
              <a:t>functionalisme</a:t>
            </a:r>
            <a:r>
              <a:rPr lang="en-US" sz="3200" b="1" dirty="0" smtClean="0">
                <a:solidFill>
                  <a:schemeClr val="tx1"/>
                </a:solidFill>
              </a:rPr>
              <a:t>): 1917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05247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086675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2025367"/>
            <a:ext cx="2460028" cy="2908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1086678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0694" y="2025367"/>
            <a:ext cx="2590800" cy="29477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457200" y="938774"/>
            <a:ext cx="3733800" cy="3277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 smtClean="0"/>
              <a:t> </a:t>
            </a:r>
          </a:p>
          <a:p>
            <a:pPr eaLnBrk="0" hangingPunct="0">
              <a:spcBef>
                <a:spcPct val="50000"/>
              </a:spcBef>
            </a:pPr>
            <a:r>
              <a:rPr lang="en-US" dirty="0" err="1" smtClean="0">
                <a:solidFill>
                  <a:srgbClr val="FF0000"/>
                </a:solidFill>
              </a:rPr>
              <a:t>Moderne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kenmerken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interieur</a:t>
            </a:r>
            <a:endParaRPr lang="en-US" dirty="0" smtClean="0">
              <a:solidFill>
                <a:srgbClr val="FF0000"/>
              </a:solidFill>
            </a:endParaRP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dirty="0" smtClean="0"/>
              <a:t> </a:t>
            </a:r>
            <a:r>
              <a:rPr lang="en-US" dirty="0" err="1"/>
              <a:t>H</a:t>
            </a:r>
            <a:r>
              <a:rPr lang="en-US" dirty="0" err="1" smtClean="0"/>
              <a:t>orizontaal</a:t>
            </a:r>
            <a:r>
              <a:rPr lang="en-US" dirty="0" smtClean="0"/>
              <a:t> </a:t>
            </a:r>
            <a:r>
              <a:rPr lang="en-US" dirty="0"/>
              <a:t>en </a:t>
            </a:r>
            <a:r>
              <a:rPr lang="en-US" dirty="0" err="1" smtClean="0"/>
              <a:t>verticaal</a:t>
            </a:r>
            <a:endParaRPr lang="en-US" dirty="0"/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dirty="0"/>
              <a:t> </a:t>
            </a:r>
            <a:r>
              <a:rPr lang="en-US" dirty="0" err="1"/>
              <a:t>Doorlopende</a:t>
            </a:r>
            <a:r>
              <a:rPr lang="en-US" dirty="0"/>
              <a:t> </a:t>
            </a:r>
            <a:r>
              <a:rPr lang="en-US" dirty="0" err="1"/>
              <a:t>balken</a:t>
            </a:r>
            <a:endParaRPr lang="en-US" dirty="0"/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dirty="0"/>
              <a:t> </a:t>
            </a:r>
            <a:r>
              <a:rPr lang="en-US" dirty="0" err="1"/>
              <a:t>Functioneel</a:t>
            </a:r>
            <a:endParaRPr lang="en-US" dirty="0"/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dirty="0"/>
              <a:t> Sober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dirty="0"/>
              <a:t> </a:t>
            </a:r>
            <a:r>
              <a:rPr lang="en-US" dirty="0" err="1"/>
              <a:t>Hoekig</a:t>
            </a:r>
            <a:endParaRPr lang="en-US" dirty="0"/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dirty="0"/>
              <a:t> </a:t>
            </a:r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 smtClean="0"/>
              <a:t>versiering</a:t>
            </a:r>
            <a:endParaRPr lang="en-US" dirty="0"/>
          </a:p>
        </p:txBody>
      </p:sp>
      <p:pic>
        <p:nvPicPr>
          <p:cNvPr id="7" name="Picture 3" descr="gerrit_rietveld_stuhl_red_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57200" y="4330651"/>
            <a:ext cx="2819400" cy="2318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57200" y="297798"/>
            <a:ext cx="8636000" cy="6409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>
                <a:solidFill>
                  <a:schemeClr val="tx1"/>
                </a:solidFill>
              </a:rPr>
              <a:t>De Stijl (functionalisme): 1917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20167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686800" cy="11430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chemeClr val="tx1"/>
                </a:solidFill>
              </a:rPr>
              <a:t>Het </a:t>
            </a:r>
            <a:r>
              <a:rPr lang="en-US" sz="3200" b="1" dirty="0" err="1" smtClean="0">
                <a:solidFill>
                  <a:schemeClr val="tx1"/>
                </a:solidFill>
              </a:rPr>
              <a:t>nieuwe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bouwen</a:t>
            </a:r>
            <a:r>
              <a:rPr lang="en-US" sz="3200" b="1" dirty="0" smtClean="0">
                <a:solidFill>
                  <a:schemeClr val="tx1"/>
                </a:solidFill>
              </a:rPr>
              <a:t>: </a:t>
            </a:r>
            <a:r>
              <a:rPr lang="en-US" sz="3200" b="1" dirty="0" err="1" smtClean="0">
                <a:solidFill>
                  <a:schemeClr val="tx1"/>
                </a:solidFill>
              </a:rPr>
              <a:t>Ciam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rgbClr val="99CC00"/>
                </a:solidFill>
              </a:rPr>
              <a:t/>
            </a:r>
            <a:br>
              <a:rPr lang="en-US" sz="3200" b="1" dirty="0" smtClean="0">
                <a:solidFill>
                  <a:srgbClr val="99CC00"/>
                </a:solidFill>
              </a:rPr>
            </a:br>
            <a:endParaRPr lang="en-GB" sz="2000" dirty="0"/>
          </a:p>
        </p:txBody>
      </p:sp>
      <p:sp>
        <p:nvSpPr>
          <p:cNvPr id="68611" name="Rectangle 5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nl-NL" sz="2000" b="1" dirty="0" err="1"/>
              <a:t>Ciam</a:t>
            </a:r>
            <a:r>
              <a:rPr lang="nl-NL" sz="2000" b="1" dirty="0"/>
              <a:t>:</a:t>
            </a:r>
            <a:r>
              <a:rPr lang="nl-NL" sz="2000" b="1" dirty="0" smtClean="0"/>
              <a:t> </a:t>
            </a:r>
            <a:r>
              <a:rPr lang="nl-NL" sz="2000" dirty="0" smtClean="0"/>
              <a:t>internationaal congres voor architecten die geïnteresseerd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nl-NL" sz="2000" dirty="0" smtClean="0"/>
              <a:t>waren in de nieuwe architectuur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nl-NL" sz="2000" dirty="0" smtClean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nl-NL" sz="2000" b="1" dirty="0"/>
              <a:t>G</a:t>
            </a:r>
            <a:r>
              <a:rPr lang="nl-NL" sz="2000" b="1" dirty="0" smtClean="0"/>
              <a:t>emeenschappelijke</a:t>
            </a:r>
            <a:r>
              <a:rPr lang="nl-NL" sz="2000" dirty="0" smtClean="0"/>
              <a:t> </a:t>
            </a:r>
            <a:r>
              <a:rPr lang="nl-NL" sz="2000" dirty="0"/>
              <a:t>richtlijnen</a:t>
            </a:r>
            <a:r>
              <a:rPr lang="nl-NL" sz="2000" dirty="0" smtClean="0"/>
              <a:t> voor </a:t>
            </a:r>
            <a:r>
              <a:rPr lang="nl-NL" sz="2000" b="1" dirty="0"/>
              <a:t>nieuwe </a:t>
            </a:r>
            <a:r>
              <a:rPr lang="nl-NL" sz="2000" b="1" dirty="0" smtClean="0"/>
              <a:t>architectuur</a:t>
            </a:r>
            <a:r>
              <a:rPr lang="nl-NL" sz="2000" dirty="0" smtClean="0"/>
              <a:t>: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nl-NL" sz="2000" dirty="0" smtClean="0"/>
              <a:t>voor alle landen hetzelfde ongeacht cultuur: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nl-NL" sz="2000" dirty="0" smtClean="0"/>
              <a:t>	- volkshuisvesting,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nl-NL" sz="2000" dirty="0" smtClean="0"/>
              <a:t>	- stadsplanning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nl-NL" sz="2000" dirty="0" smtClean="0"/>
              <a:t>	- relatie tussen industrie en architectuur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nl-NL" sz="2000" dirty="0" smtClean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nl-NL" sz="2000" b="1" dirty="0" smtClean="0">
                <a:solidFill>
                  <a:srgbClr val="FF0000"/>
                </a:solidFill>
              </a:rPr>
              <a:t>Het Nieuwe Bouwen: </a:t>
            </a:r>
            <a:r>
              <a:rPr lang="nl-NL" sz="2000" dirty="0" smtClean="0">
                <a:solidFill>
                  <a:srgbClr val="FF0000"/>
                </a:solidFill>
              </a:rPr>
              <a:t>verzamelnaam Nederlandse architecten die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nl-NL" sz="2000" dirty="0" smtClean="0">
                <a:solidFill>
                  <a:srgbClr val="FF0000"/>
                </a:solidFill>
              </a:rPr>
              <a:t>zich hierdoor laten beïnvloeden (ook ideeën van de Stijl en </a:t>
            </a:r>
            <a:r>
              <a:rPr lang="nl-NL" sz="2000" dirty="0" err="1" smtClean="0">
                <a:solidFill>
                  <a:srgbClr val="FF0000"/>
                </a:solidFill>
              </a:rPr>
              <a:t>Bauhaus</a:t>
            </a:r>
            <a:r>
              <a:rPr lang="nl-NL" sz="2000" dirty="0" smtClean="0">
                <a:solidFill>
                  <a:srgbClr val="FF0000"/>
                </a:solidFill>
              </a:rPr>
              <a:t>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400" dirty="0" smtClean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95557546"/>
      </p:ext>
    </p:extLst>
  </p:cSld>
  <p:clrMapOvr>
    <a:masterClrMapping/>
  </p:clrMapOvr>
  <p:transition xmlns:p14="http://schemas.microsoft.com/office/powerpoint/2010/main" advClick="0" advTm="8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800600" cy="4525963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Richtlijnen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voor</a:t>
            </a:r>
            <a:r>
              <a:rPr lang="en-US" dirty="0" smtClean="0">
                <a:solidFill>
                  <a:srgbClr val="FF0000"/>
                </a:solidFill>
              </a:rPr>
              <a:t> het </a:t>
            </a:r>
            <a:r>
              <a:rPr lang="en-US" dirty="0" err="1" smtClean="0">
                <a:solidFill>
                  <a:srgbClr val="FF0000"/>
                </a:solidFill>
              </a:rPr>
              <a:t>nieuwe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bouwen</a:t>
            </a:r>
            <a:endParaRPr lang="en-US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dirty="0"/>
          </a:p>
          <a:p>
            <a:pPr eaLnBrk="1" hangingPunct="1">
              <a:lnSpc>
                <a:spcPct val="90000"/>
              </a:lnSpc>
              <a:buNone/>
            </a:pPr>
            <a:r>
              <a:rPr lang="en-US" dirty="0" err="1" smtClean="0"/>
              <a:t>Functionalisme</a:t>
            </a:r>
            <a:r>
              <a:rPr lang="en-US" dirty="0" smtClean="0"/>
              <a:t> </a:t>
            </a:r>
            <a:r>
              <a:rPr lang="en-US" dirty="0"/>
              <a:t>is de </a:t>
            </a:r>
            <a:r>
              <a:rPr lang="en-US" dirty="0" err="1"/>
              <a:t>grootste</a:t>
            </a:r>
            <a:r>
              <a:rPr lang="en-US" dirty="0"/>
              <a:t> </a:t>
            </a:r>
            <a:r>
              <a:rPr lang="en-US" dirty="0" err="1" smtClean="0"/>
              <a:t>eis</a:t>
            </a:r>
            <a:r>
              <a:rPr lang="en-US" dirty="0" smtClean="0"/>
              <a:t>, </a:t>
            </a:r>
            <a:r>
              <a:rPr lang="en-US" dirty="0" err="1" smtClean="0"/>
              <a:t>hierdoor</a:t>
            </a:r>
            <a:r>
              <a:rPr lang="en-US" dirty="0" smtClean="0"/>
              <a:t>: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dirty="0" smtClean="0"/>
          </a:p>
          <a:p>
            <a:pPr marL="285750" indent="-285750" eaLnBrk="1" hangingPunct="1">
              <a:lnSpc>
                <a:spcPct val="90000"/>
              </a:lnSpc>
              <a:buFont typeface="Arial"/>
              <a:buChar char="•"/>
            </a:pPr>
            <a:r>
              <a:rPr lang="en-US" b="0" dirty="0" err="1" smtClean="0"/>
              <a:t>Geen</a:t>
            </a:r>
            <a:r>
              <a:rPr lang="en-US" b="0" dirty="0" smtClean="0"/>
              <a:t> </a:t>
            </a:r>
            <a:r>
              <a:rPr lang="en-US" b="0" dirty="0" err="1"/>
              <a:t>historische</a:t>
            </a:r>
            <a:r>
              <a:rPr lang="en-US" b="0" dirty="0"/>
              <a:t> </a:t>
            </a:r>
            <a:r>
              <a:rPr lang="en-US" b="0" dirty="0" err="1" smtClean="0"/>
              <a:t>stijlcitaten</a:t>
            </a:r>
            <a:endParaRPr lang="en-US" b="0" dirty="0"/>
          </a:p>
          <a:p>
            <a:pPr marL="285750" indent="-285750" eaLnBrk="1" hangingPunct="1">
              <a:lnSpc>
                <a:spcPct val="90000"/>
              </a:lnSpc>
              <a:buFont typeface="Arial"/>
              <a:buChar char="•"/>
            </a:pPr>
            <a:r>
              <a:rPr lang="en-US" b="0" dirty="0" err="1" smtClean="0"/>
              <a:t>Geen</a:t>
            </a:r>
            <a:r>
              <a:rPr lang="en-US" b="0" dirty="0" smtClean="0"/>
              <a:t> </a:t>
            </a:r>
            <a:r>
              <a:rPr lang="en-US" b="0" dirty="0" err="1" smtClean="0"/>
              <a:t>decoratie</a:t>
            </a:r>
            <a:endParaRPr lang="en-US" b="0" dirty="0"/>
          </a:p>
          <a:p>
            <a:pPr marL="285750" indent="-285750" eaLnBrk="1" hangingPunct="1">
              <a:lnSpc>
                <a:spcPct val="90000"/>
              </a:lnSpc>
              <a:buFont typeface="Arial"/>
              <a:buChar char="•"/>
            </a:pPr>
            <a:r>
              <a:rPr lang="en-US" b="0" dirty="0" err="1" smtClean="0"/>
              <a:t>Geen</a:t>
            </a:r>
            <a:r>
              <a:rPr lang="en-US" b="0" dirty="0" smtClean="0"/>
              <a:t> </a:t>
            </a:r>
            <a:r>
              <a:rPr lang="en-US" b="0" dirty="0" err="1"/>
              <a:t>onnodig</a:t>
            </a:r>
            <a:r>
              <a:rPr lang="en-US" b="0" dirty="0"/>
              <a:t> </a:t>
            </a:r>
            <a:r>
              <a:rPr lang="en-US" b="0" dirty="0" err="1"/>
              <a:t>dure</a:t>
            </a:r>
            <a:r>
              <a:rPr lang="en-US" b="0" dirty="0"/>
              <a:t> </a:t>
            </a:r>
            <a:r>
              <a:rPr lang="en-US" b="0" dirty="0" err="1"/>
              <a:t>materialen</a:t>
            </a:r>
            <a:r>
              <a:rPr lang="en-US" b="0" dirty="0"/>
              <a:t>, </a:t>
            </a:r>
            <a:r>
              <a:rPr lang="en-US" b="0" dirty="0" err="1"/>
              <a:t>zoals</a:t>
            </a:r>
            <a:r>
              <a:rPr lang="en-US" b="0" dirty="0"/>
              <a:t> </a:t>
            </a:r>
            <a:r>
              <a:rPr lang="en-US" b="0" dirty="0" err="1"/>
              <a:t>marmer</a:t>
            </a:r>
            <a:r>
              <a:rPr lang="en-US" b="0" dirty="0"/>
              <a:t>, maar </a:t>
            </a:r>
            <a:r>
              <a:rPr lang="en-US" b="0" dirty="0" err="1"/>
              <a:t>beton</a:t>
            </a:r>
            <a:r>
              <a:rPr lang="en-US" b="0" dirty="0"/>
              <a:t> en </a:t>
            </a:r>
            <a:r>
              <a:rPr lang="en-US" b="0" dirty="0" err="1" smtClean="0"/>
              <a:t>glas</a:t>
            </a:r>
            <a:r>
              <a:rPr lang="en-US" b="0" dirty="0" smtClean="0"/>
              <a:t>.</a:t>
            </a:r>
            <a:endParaRPr lang="en-US" b="0" dirty="0"/>
          </a:p>
          <a:p>
            <a:pPr marL="285750" indent="-285750" eaLnBrk="1" hangingPunct="1">
              <a:lnSpc>
                <a:spcPct val="90000"/>
              </a:lnSpc>
              <a:buFont typeface="Arial"/>
              <a:buChar char="•"/>
            </a:pPr>
            <a:r>
              <a:rPr lang="en-US" b="0" dirty="0" err="1" smtClean="0"/>
              <a:t>Licht</a:t>
            </a:r>
            <a:r>
              <a:rPr lang="en-US" b="0" dirty="0" smtClean="0"/>
              <a:t> </a:t>
            </a:r>
            <a:r>
              <a:rPr lang="en-US" b="0" dirty="0"/>
              <a:t>en </a:t>
            </a:r>
            <a:r>
              <a:rPr lang="en-US" b="0" dirty="0" err="1"/>
              <a:t>ruimte</a:t>
            </a:r>
            <a:r>
              <a:rPr lang="en-US" b="0" dirty="0"/>
              <a:t> </a:t>
            </a:r>
            <a:r>
              <a:rPr lang="en-US" b="0" dirty="0" err="1"/>
              <a:t>voor</a:t>
            </a:r>
            <a:r>
              <a:rPr lang="en-US" b="0" dirty="0"/>
              <a:t> de </a:t>
            </a:r>
            <a:r>
              <a:rPr lang="en-US" b="0" dirty="0" err="1"/>
              <a:t>arbeider</a:t>
            </a:r>
            <a:endParaRPr lang="en-US" b="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dirty="0"/>
          </a:p>
        </p:txBody>
      </p:sp>
      <p:pic>
        <p:nvPicPr>
          <p:cNvPr id="4" name="Picture 3" descr="Van_Nel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1770" y="1600200"/>
            <a:ext cx="3245030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686800" cy="11430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chemeClr val="tx1"/>
                </a:solidFill>
              </a:rPr>
              <a:t>Het </a:t>
            </a:r>
            <a:r>
              <a:rPr lang="en-US" sz="3200" b="1" dirty="0" err="1" smtClean="0">
                <a:solidFill>
                  <a:schemeClr val="tx1"/>
                </a:solidFill>
              </a:rPr>
              <a:t>nieuwe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bouwen</a:t>
            </a:r>
            <a:r>
              <a:rPr lang="en-US" sz="3200" b="1" dirty="0" smtClean="0">
                <a:solidFill>
                  <a:schemeClr val="tx1"/>
                </a:solidFill>
              </a:rPr>
              <a:t>: </a:t>
            </a:r>
            <a:r>
              <a:rPr lang="en-US" sz="3200" b="1" dirty="0" err="1" smtClean="0">
                <a:solidFill>
                  <a:schemeClr val="tx1"/>
                </a:solidFill>
              </a:rPr>
              <a:t>Ciam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rgbClr val="99CC00"/>
                </a:solidFill>
              </a:rPr>
              <a:t/>
            </a:r>
            <a:br>
              <a:rPr lang="en-US" sz="3200" b="1" dirty="0" smtClean="0">
                <a:solidFill>
                  <a:srgbClr val="99CC00"/>
                </a:solidFill>
              </a:rPr>
            </a:b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40133760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876800" cy="4794624"/>
          </a:xfrm>
          <a:noFill/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De van </a:t>
            </a:r>
            <a:r>
              <a:rPr lang="en-US" sz="1800" dirty="0" err="1" smtClean="0">
                <a:solidFill>
                  <a:srgbClr val="FF0000"/>
                </a:solidFill>
              </a:rPr>
              <a:t>Nellefabriek</a:t>
            </a:r>
            <a:r>
              <a:rPr lang="en-US" sz="1800" dirty="0" smtClean="0">
                <a:solidFill>
                  <a:srgbClr val="FF0000"/>
                </a:solidFill>
              </a:rPr>
              <a:t> in Rotterdam</a:t>
            </a:r>
          </a:p>
          <a:p>
            <a:pPr eaLnBrk="1" hangingPunct="1">
              <a:buFontTx/>
              <a:buNone/>
            </a:pPr>
            <a:endParaRPr lang="en-US" sz="1800" dirty="0" smtClean="0"/>
          </a:p>
          <a:p>
            <a:pPr eaLnBrk="1" hangingPunct="1">
              <a:buFontTx/>
              <a:buNone/>
            </a:pPr>
            <a:r>
              <a:rPr lang="en-US" sz="1800" dirty="0" err="1" smtClean="0"/>
              <a:t>Kenmerken</a:t>
            </a:r>
            <a:r>
              <a:rPr lang="en-US" sz="1800" dirty="0" smtClean="0"/>
              <a:t> van het </a:t>
            </a:r>
            <a:r>
              <a:rPr lang="en-US" sz="1800" dirty="0" err="1" smtClean="0"/>
              <a:t>nieuwe</a:t>
            </a:r>
            <a:r>
              <a:rPr lang="en-US" sz="1800" dirty="0" smtClean="0"/>
              <a:t> </a:t>
            </a:r>
            <a:r>
              <a:rPr lang="en-US" sz="1800" dirty="0" err="1" smtClean="0"/>
              <a:t>bouwen</a:t>
            </a:r>
            <a:endParaRPr lang="en-US" sz="1800" dirty="0" smtClean="0"/>
          </a:p>
          <a:p>
            <a:pPr marL="285750" indent="-285750" eaLnBrk="1" hangingPunct="1">
              <a:buFont typeface="Arial"/>
              <a:buChar char="•"/>
            </a:pPr>
            <a:r>
              <a:rPr lang="en-US" sz="1800" b="0" dirty="0" err="1" smtClean="0"/>
              <a:t>Gebruik</a:t>
            </a:r>
            <a:r>
              <a:rPr lang="en-US" sz="1800" b="0" dirty="0" smtClean="0"/>
              <a:t> van </a:t>
            </a:r>
            <a:r>
              <a:rPr lang="en-US" sz="1800" dirty="0" err="1" smtClean="0"/>
              <a:t>neutrale</a:t>
            </a:r>
            <a:r>
              <a:rPr lang="en-US" sz="1800" dirty="0" smtClean="0"/>
              <a:t> </a:t>
            </a:r>
            <a:r>
              <a:rPr lang="en-US" sz="1800" dirty="0" err="1" smtClean="0"/>
              <a:t>materialen</a:t>
            </a:r>
            <a:r>
              <a:rPr lang="en-US" sz="1800" dirty="0" smtClean="0"/>
              <a:t> </a:t>
            </a:r>
            <a:r>
              <a:rPr lang="en-US" sz="1800" b="0" dirty="0" err="1" smtClean="0"/>
              <a:t>als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glas</a:t>
            </a:r>
            <a:r>
              <a:rPr lang="en-US" sz="1800" b="0" dirty="0" smtClean="0"/>
              <a:t> en </a:t>
            </a:r>
            <a:r>
              <a:rPr lang="en-US" sz="1800" b="0" dirty="0" err="1" smtClean="0"/>
              <a:t>beton</a:t>
            </a:r>
            <a:endParaRPr lang="en-US" sz="1800" b="0" dirty="0"/>
          </a:p>
          <a:p>
            <a:pPr marL="285750" indent="-285750" eaLnBrk="1" hangingPunct="1">
              <a:buFont typeface="Arial"/>
              <a:buChar char="•"/>
            </a:pPr>
            <a:r>
              <a:rPr lang="en-US" sz="1800" dirty="0" err="1" smtClean="0"/>
              <a:t>Constructie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aan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buitenkant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zichtbaar</a:t>
            </a:r>
            <a:endParaRPr lang="en-US" sz="1800" b="0" dirty="0"/>
          </a:p>
          <a:p>
            <a:pPr marL="285750" indent="-285750" eaLnBrk="1" hangingPunct="1">
              <a:buFont typeface="Arial"/>
              <a:buChar char="•"/>
            </a:pPr>
            <a:r>
              <a:rPr lang="en-US" sz="1800" b="0" dirty="0" err="1" smtClean="0"/>
              <a:t>Gebruik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eenvoudige</a:t>
            </a:r>
            <a:r>
              <a:rPr lang="en-US" sz="1800" b="0" dirty="0" smtClean="0"/>
              <a:t> </a:t>
            </a:r>
            <a:r>
              <a:rPr lang="en-US" sz="1800" dirty="0" err="1" smtClean="0"/>
              <a:t>geometrische</a:t>
            </a:r>
            <a:r>
              <a:rPr lang="en-US" sz="1800" dirty="0" smtClean="0"/>
              <a:t> </a:t>
            </a:r>
            <a:r>
              <a:rPr lang="en-US" sz="1800" dirty="0" err="1" smtClean="0"/>
              <a:t>vormen</a:t>
            </a:r>
            <a:endParaRPr lang="en-US" sz="1800" dirty="0"/>
          </a:p>
          <a:p>
            <a:pPr marL="285750" indent="-285750" eaLnBrk="1" hangingPunct="1">
              <a:buFont typeface="Arial"/>
              <a:buChar char="•"/>
            </a:pPr>
            <a:r>
              <a:rPr lang="en-US" sz="1800" b="0" dirty="0" err="1" smtClean="0"/>
              <a:t>Bijna</a:t>
            </a:r>
            <a:r>
              <a:rPr lang="en-US" sz="1800" b="0" dirty="0" smtClean="0"/>
              <a:t> </a:t>
            </a:r>
            <a:r>
              <a:rPr lang="en-US" sz="1800" dirty="0" err="1" smtClean="0"/>
              <a:t>volledig</a:t>
            </a:r>
            <a:r>
              <a:rPr lang="en-US" sz="1800" dirty="0" smtClean="0"/>
              <a:t> </a:t>
            </a:r>
            <a:r>
              <a:rPr lang="en-US" sz="1800" dirty="0" err="1" smtClean="0"/>
              <a:t>functioneel</a:t>
            </a:r>
            <a:r>
              <a:rPr lang="en-US" sz="1800" dirty="0" smtClean="0"/>
              <a:t>: </a:t>
            </a:r>
            <a:r>
              <a:rPr lang="en-US" sz="1800" b="0" dirty="0" err="1"/>
              <a:t>n</a:t>
            </a:r>
            <a:r>
              <a:rPr lang="en-US" sz="1800" b="0" dirty="0" err="1" smtClean="0"/>
              <a:t>auwelijk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decoraties</a:t>
            </a:r>
            <a:endParaRPr lang="en-US" sz="1800" b="0" dirty="0"/>
          </a:p>
          <a:p>
            <a:pPr marL="285750" indent="-285750" eaLnBrk="1" hangingPunct="1">
              <a:buFont typeface="Arial"/>
              <a:buChar char="•"/>
            </a:pPr>
            <a:r>
              <a:rPr lang="en-US" sz="1800" b="0" dirty="0" err="1" smtClean="0"/>
              <a:t>Aandacht</a:t>
            </a:r>
            <a:r>
              <a:rPr lang="en-US" sz="1800" b="0" dirty="0" smtClean="0"/>
              <a:t> </a:t>
            </a:r>
            <a:r>
              <a:rPr lang="en-US" sz="1800" b="0" dirty="0" err="1"/>
              <a:t>voor</a:t>
            </a:r>
            <a:r>
              <a:rPr lang="en-US" sz="1800" b="0" dirty="0"/>
              <a:t> de </a:t>
            </a:r>
            <a:r>
              <a:rPr lang="en-US" sz="1800" b="0" dirty="0" err="1" smtClean="0"/>
              <a:t>omstandigheden</a:t>
            </a:r>
            <a:r>
              <a:rPr lang="en-US" sz="1800" b="0" dirty="0" smtClean="0"/>
              <a:t> </a:t>
            </a:r>
            <a:r>
              <a:rPr lang="en-US" sz="1800" b="0" dirty="0"/>
              <a:t>van </a:t>
            </a:r>
            <a:r>
              <a:rPr lang="en-US" sz="1800" b="0" dirty="0" smtClean="0"/>
              <a:t>de </a:t>
            </a:r>
            <a:r>
              <a:rPr lang="en-US" sz="1800" b="0" dirty="0" err="1" smtClean="0"/>
              <a:t>fabrieksarbeiders</a:t>
            </a:r>
            <a:r>
              <a:rPr lang="en-US" sz="1800" b="0" dirty="0" smtClean="0"/>
              <a:t>: </a:t>
            </a:r>
            <a:r>
              <a:rPr lang="en-US" sz="1800" b="0" dirty="0" err="1"/>
              <a:t>b</a:t>
            </a:r>
            <a:r>
              <a:rPr lang="en-US" sz="1800" b="0" dirty="0" err="1" smtClean="0"/>
              <a:t>uitengevel</a:t>
            </a:r>
            <a:r>
              <a:rPr lang="en-US" sz="1800" b="0" dirty="0" smtClean="0"/>
              <a:t> </a:t>
            </a:r>
            <a:r>
              <a:rPr lang="en-US" sz="1800" b="0" dirty="0" err="1"/>
              <a:t>volledig</a:t>
            </a:r>
            <a:r>
              <a:rPr lang="en-US" sz="1800" b="0" dirty="0"/>
              <a:t> van </a:t>
            </a:r>
            <a:r>
              <a:rPr lang="en-US" sz="1800" b="0" dirty="0" err="1"/>
              <a:t>glas</a:t>
            </a:r>
            <a:r>
              <a:rPr lang="en-US" sz="1800" b="0" dirty="0"/>
              <a:t>: </a:t>
            </a:r>
            <a:r>
              <a:rPr lang="en-US" sz="1800" dirty="0" err="1"/>
              <a:t>licht</a:t>
            </a:r>
            <a:r>
              <a:rPr lang="en-US" sz="1800" dirty="0"/>
              <a:t> </a:t>
            </a:r>
            <a:r>
              <a:rPr lang="en-US" sz="1800" dirty="0" smtClean="0"/>
              <a:t>en </a:t>
            </a:r>
            <a:r>
              <a:rPr lang="en-US" sz="1800" dirty="0" err="1" smtClean="0"/>
              <a:t>ruimte</a:t>
            </a:r>
            <a:r>
              <a:rPr lang="en-US" sz="1800" dirty="0"/>
              <a:t> </a:t>
            </a:r>
            <a:r>
              <a:rPr lang="en-US" sz="1800" b="0" dirty="0" smtClean="0"/>
              <a:t>en </a:t>
            </a:r>
            <a:r>
              <a:rPr lang="en-US" sz="1800" b="0" dirty="0" err="1" smtClean="0"/>
              <a:t>een</a:t>
            </a:r>
            <a:r>
              <a:rPr lang="en-US" sz="1800" b="0" dirty="0" smtClean="0"/>
              <a:t> tearoom </a:t>
            </a:r>
            <a:r>
              <a:rPr lang="en-US" sz="1800" b="0" dirty="0"/>
              <a:t>op het </a:t>
            </a:r>
            <a:r>
              <a:rPr lang="en-US" sz="1800" b="0" dirty="0" err="1" smtClean="0"/>
              <a:t>dak</a:t>
            </a:r>
            <a:endParaRPr lang="en-US" sz="1800" b="0" dirty="0" smtClean="0"/>
          </a:p>
          <a:p>
            <a:pPr eaLnBrk="1" hangingPunct="1">
              <a:buNone/>
            </a:pPr>
            <a:endParaRPr lang="en-US" sz="1600" dirty="0" smtClean="0"/>
          </a:p>
          <a:p>
            <a:pPr eaLnBrk="1" hangingPunct="1">
              <a:buNone/>
            </a:pPr>
            <a:endParaRPr lang="en-US" sz="1600" i="1" dirty="0" smtClean="0"/>
          </a:p>
        </p:txBody>
      </p:sp>
      <p:pic>
        <p:nvPicPr>
          <p:cNvPr id="72708" name="Picture 4" descr="vannelle1-71379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6625" y="1341438"/>
            <a:ext cx="2633663" cy="2101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2709" name="Picture 6" descr="Marco%20Adam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3681133"/>
            <a:ext cx="1292225" cy="1724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nelle_01_proj_g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7614" y="3899647"/>
            <a:ext cx="1842621" cy="27639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686800" cy="11430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chemeClr val="tx1"/>
                </a:solidFill>
              </a:rPr>
              <a:t>Het </a:t>
            </a:r>
            <a:r>
              <a:rPr lang="en-US" sz="3200" b="1" dirty="0" err="1" smtClean="0">
                <a:solidFill>
                  <a:schemeClr val="tx1"/>
                </a:solidFill>
              </a:rPr>
              <a:t>nieuwe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bouwen</a:t>
            </a:r>
            <a:r>
              <a:rPr lang="en-US" sz="3200" b="1" dirty="0" smtClean="0">
                <a:solidFill>
                  <a:schemeClr val="tx1"/>
                </a:solidFill>
              </a:rPr>
              <a:t>: </a:t>
            </a:r>
            <a:r>
              <a:rPr lang="en-US" sz="3200" b="1" dirty="0" err="1" smtClean="0">
                <a:solidFill>
                  <a:schemeClr val="tx1"/>
                </a:solidFill>
              </a:rPr>
              <a:t>Ciam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rgbClr val="99CC00"/>
                </a:solidFill>
              </a:rPr>
              <a:t/>
            </a:r>
            <a:br>
              <a:rPr lang="en-US" sz="3200" b="1" dirty="0" smtClean="0">
                <a:solidFill>
                  <a:srgbClr val="99CC00"/>
                </a:solidFill>
              </a:rPr>
            </a:b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97331124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14824"/>
            <a:ext cx="5339976" cy="5324101"/>
          </a:xfrm>
          <a:noFill/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en-US" sz="1800" dirty="0" err="1" smtClean="0">
                <a:solidFill>
                  <a:srgbClr val="FF0000"/>
                </a:solidFill>
              </a:rPr>
              <a:t>Woonwijk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>
                <a:solidFill>
                  <a:srgbClr val="FF0000"/>
                </a:solidFill>
              </a:rPr>
              <a:t>Rotterdam: </a:t>
            </a:r>
            <a:r>
              <a:rPr lang="en-US" sz="1800" dirty="0" smtClean="0">
                <a:solidFill>
                  <a:srgbClr val="FF0000"/>
                </a:solidFill>
              </a:rPr>
              <a:t>de </a:t>
            </a:r>
            <a:r>
              <a:rPr lang="en-US" sz="1800" dirty="0" err="1" smtClean="0">
                <a:solidFill>
                  <a:srgbClr val="FF0000"/>
                </a:solidFill>
              </a:rPr>
              <a:t>Kiefhoek</a:t>
            </a:r>
            <a:endParaRPr lang="en-US" sz="1800" dirty="0" smtClean="0">
              <a:solidFill>
                <a:srgbClr val="FF0000"/>
              </a:solidFill>
            </a:endParaRPr>
          </a:p>
          <a:p>
            <a:pPr eaLnBrk="1" hangingPunct="1">
              <a:buNone/>
            </a:pPr>
            <a:r>
              <a:rPr lang="en-US" sz="1800" b="0" dirty="0" smtClean="0">
                <a:solidFill>
                  <a:srgbClr val="FF0000"/>
                </a:solidFill>
              </a:rPr>
              <a:t>1925, J</a:t>
            </a:r>
            <a:r>
              <a:rPr lang="en-US" sz="1800" b="0" dirty="0">
                <a:solidFill>
                  <a:srgbClr val="FF0000"/>
                </a:solidFill>
              </a:rPr>
              <a:t>.J.P. </a:t>
            </a:r>
            <a:r>
              <a:rPr lang="en-US" sz="1800" b="0" dirty="0" err="1">
                <a:solidFill>
                  <a:srgbClr val="FF0000"/>
                </a:solidFill>
              </a:rPr>
              <a:t>Oud</a:t>
            </a:r>
            <a:r>
              <a:rPr lang="en-US" sz="1800" b="0" dirty="0">
                <a:solidFill>
                  <a:srgbClr val="FF0000"/>
                </a:solidFill>
              </a:rPr>
              <a:t> (architect): “De </a:t>
            </a:r>
            <a:r>
              <a:rPr lang="en-US" sz="1800" b="0" dirty="0" err="1">
                <a:solidFill>
                  <a:srgbClr val="FF0000"/>
                </a:solidFill>
              </a:rPr>
              <a:t>Stijl</a:t>
            </a:r>
            <a:r>
              <a:rPr lang="en-US" sz="1800" b="0" dirty="0" smtClean="0">
                <a:solidFill>
                  <a:srgbClr val="FF0000"/>
                </a:solidFill>
              </a:rPr>
              <a:t>”</a:t>
            </a:r>
          </a:p>
          <a:p>
            <a:pPr eaLnBrk="1" hangingPunct="1"/>
            <a:endParaRPr lang="en-US" sz="1800" b="0" dirty="0" smtClean="0"/>
          </a:p>
          <a:p>
            <a:pPr eaLnBrk="1" hangingPunct="1"/>
            <a:endParaRPr lang="en-US" sz="1800" b="0" dirty="0" smtClean="0"/>
          </a:p>
          <a:p>
            <a:pPr eaLnBrk="1" hangingPunct="1"/>
            <a:endParaRPr lang="en-US" sz="1800" b="0" dirty="0" smtClean="0"/>
          </a:p>
          <a:p>
            <a:pPr eaLnBrk="1" hangingPunct="1"/>
            <a:endParaRPr lang="en-US" sz="1800" b="0" dirty="0"/>
          </a:p>
          <a:p>
            <a:pPr eaLnBrk="1" hangingPunct="1"/>
            <a:endParaRPr lang="en-US" sz="1800" b="0" dirty="0" smtClean="0"/>
          </a:p>
          <a:p>
            <a:pPr eaLnBrk="1" hangingPunct="1"/>
            <a:r>
              <a:rPr lang="en-US" sz="1800" dirty="0" err="1" smtClean="0"/>
              <a:t>Kenmerken</a:t>
            </a:r>
            <a:endParaRPr lang="en-US" sz="1800" dirty="0" smtClean="0"/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sz="1800" b="0" dirty="0" err="1" smtClean="0"/>
              <a:t>Sociale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woningen</a:t>
            </a:r>
            <a:r>
              <a:rPr lang="en-US" sz="1800" b="0" dirty="0" smtClean="0"/>
              <a:t>, </a:t>
            </a:r>
            <a:r>
              <a:rPr lang="en-US" sz="1800" b="0" dirty="0" err="1" smtClean="0"/>
              <a:t>arbeiderswoningen</a:t>
            </a:r>
            <a:endParaRPr lang="en-US" sz="1800" b="0" dirty="0"/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sz="1800" b="0" dirty="0" err="1" smtClean="0"/>
              <a:t>Minimale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middelen</a:t>
            </a:r>
            <a:endParaRPr lang="en-US" sz="1800" b="0" dirty="0"/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sz="1800" b="0" dirty="0" err="1" smtClean="0"/>
              <a:t>Maximale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woonruimte</a:t>
            </a:r>
            <a:endParaRPr lang="en-US" sz="1800" b="0" dirty="0"/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sz="1800" b="0" dirty="0" err="1" smtClean="0"/>
              <a:t>Alle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woningen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zijn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gelijk</a:t>
            </a:r>
            <a:r>
              <a:rPr lang="en-US" sz="1800" b="0" dirty="0" smtClean="0"/>
              <a:t>, </a:t>
            </a:r>
            <a:r>
              <a:rPr lang="en-US" sz="1800" b="0" dirty="0" err="1" smtClean="0"/>
              <a:t>kostenbesparend</a:t>
            </a:r>
            <a:endParaRPr lang="en-US" sz="1800" b="0" dirty="0"/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sz="1800" b="0" dirty="0" err="1" smtClean="0"/>
              <a:t>Laagbouw</a:t>
            </a:r>
            <a:endParaRPr lang="en-US" sz="1800" b="0" dirty="0"/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sz="1800" b="0" dirty="0" err="1" smtClean="0"/>
              <a:t>Accenten</a:t>
            </a:r>
            <a:r>
              <a:rPr lang="en-US" sz="1800" b="0" dirty="0" smtClean="0"/>
              <a:t> van de </a:t>
            </a:r>
            <a:r>
              <a:rPr lang="en-US" sz="1800" b="0" dirty="0" err="1" smtClean="0"/>
              <a:t>stijl</a:t>
            </a:r>
            <a:r>
              <a:rPr lang="en-US" sz="1800" b="0" dirty="0" smtClean="0"/>
              <a:t>: </a:t>
            </a:r>
            <a:r>
              <a:rPr lang="en-US" sz="1800" b="0" dirty="0" err="1"/>
              <a:t>b</a:t>
            </a:r>
            <a:r>
              <a:rPr lang="en-US" sz="1800" b="0" dirty="0" err="1" smtClean="0"/>
              <a:t>lauwe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hekjes</a:t>
            </a:r>
            <a:r>
              <a:rPr lang="en-US" sz="1800" b="0" dirty="0" smtClean="0"/>
              <a:t>, </a:t>
            </a:r>
            <a:r>
              <a:rPr lang="en-US" sz="1800" b="0" dirty="0" err="1" smtClean="0"/>
              <a:t>gele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raamsponningen</a:t>
            </a:r>
            <a:r>
              <a:rPr lang="en-US" sz="1800" b="0" dirty="0" smtClean="0"/>
              <a:t>. </a:t>
            </a:r>
          </a:p>
          <a:p>
            <a:pPr eaLnBrk="1" hangingPunct="1">
              <a:buNone/>
            </a:pPr>
            <a:endParaRPr lang="en-GB" sz="1600" dirty="0"/>
          </a:p>
        </p:txBody>
      </p:sp>
      <p:pic>
        <p:nvPicPr>
          <p:cNvPr id="72710" name="Picture 7" descr="Kiefhoek1_si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4420160"/>
            <a:ext cx="2968625" cy="2218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5" descr="fid890383-1265_WBR-Rotterdam-De-Kiefhoek-Inventarisatie-calculatie-advies-STABU-bestek-begeleiding-en-ondersteuni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85510" y="2046056"/>
            <a:ext cx="2968625" cy="22226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8" descr="kiefhoe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38730" y="2336802"/>
            <a:ext cx="2552700" cy="1314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686800" cy="11430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chemeClr val="tx1"/>
                </a:solidFill>
              </a:rPr>
              <a:t>Het </a:t>
            </a:r>
            <a:r>
              <a:rPr lang="en-US" sz="3200" b="1" dirty="0" err="1" smtClean="0">
                <a:solidFill>
                  <a:schemeClr val="tx1"/>
                </a:solidFill>
              </a:rPr>
              <a:t>nieuwe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bouwen</a:t>
            </a:r>
            <a:r>
              <a:rPr lang="en-US" sz="3200" b="1" dirty="0" smtClean="0">
                <a:solidFill>
                  <a:schemeClr val="tx1"/>
                </a:solidFill>
              </a:rPr>
              <a:t>: </a:t>
            </a:r>
            <a:r>
              <a:rPr lang="en-US" sz="3200" b="1" dirty="0" err="1" smtClean="0">
                <a:solidFill>
                  <a:schemeClr val="tx1"/>
                </a:solidFill>
              </a:rPr>
              <a:t>Ciam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rgbClr val="99CC00"/>
                </a:solidFill>
              </a:rPr>
              <a:t/>
            </a:r>
            <a:br>
              <a:rPr lang="en-US" sz="3200" b="1" dirty="0" smtClean="0">
                <a:solidFill>
                  <a:srgbClr val="99CC00"/>
                </a:solidFill>
              </a:rPr>
            </a:b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00476184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3251"/>
            <a:ext cx="8229600" cy="747377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Le </a:t>
            </a:r>
            <a:r>
              <a:rPr lang="en-US" sz="3200" b="1" dirty="0" err="1" smtClean="0">
                <a:solidFill>
                  <a:schemeClr val="tx1"/>
                </a:solidFill>
              </a:rPr>
              <a:t>CorbUsier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(1887-1965)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22437"/>
            <a:ext cx="8229600" cy="5016034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None/>
            </a:pPr>
            <a:endParaRPr lang="en-US" sz="18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en-US" sz="18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en-US" sz="1800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en-US" sz="18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en-US" sz="1800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en-US" sz="18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US" sz="1800" dirty="0" err="1" smtClean="0">
                <a:solidFill>
                  <a:srgbClr val="FF0000"/>
                </a:solidFill>
              </a:rPr>
              <a:t>Leidinggevende</a:t>
            </a:r>
            <a:r>
              <a:rPr lang="en-US" sz="1800" dirty="0" smtClean="0">
                <a:solidFill>
                  <a:srgbClr val="FF0000"/>
                </a:solidFill>
              </a:rPr>
              <a:t> CIAM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1800" b="0" dirty="0" smtClean="0"/>
          </a:p>
          <a:p>
            <a:pPr marL="285750" indent="-285750" eaLnBrk="1" hangingPunct="1">
              <a:lnSpc>
                <a:spcPct val="80000"/>
              </a:lnSpc>
              <a:buFont typeface="Arial"/>
              <a:buChar char="•"/>
            </a:pPr>
            <a:r>
              <a:rPr lang="en-US" sz="1800" b="0" dirty="0" err="1" smtClean="0"/>
              <a:t>Stedenbouwkundige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projecten</a:t>
            </a:r>
            <a:endParaRPr lang="en-US" sz="1800" b="0" dirty="0"/>
          </a:p>
          <a:p>
            <a:pPr marL="285750" indent="-285750" eaLnBrk="1" hangingPunct="1">
              <a:lnSpc>
                <a:spcPct val="80000"/>
              </a:lnSpc>
              <a:buFont typeface="Arial"/>
              <a:buChar char="•"/>
            </a:pPr>
            <a:r>
              <a:rPr lang="en-US" sz="1800" b="0" dirty="0" err="1" smtClean="0"/>
              <a:t>Huisvesting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voor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miljoenen</a:t>
            </a:r>
            <a:r>
              <a:rPr lang="en-US" sz="1800" b="0" dirty="0" smtClean="0"/>
              <a:t> </a:t>
            </a:r>
          </a:p>
          <a:p>
            <a:pPr marL="285750" indent="-285750" eaLnBrk="1" hangingPunct="1">
              <a:lnSpc>
                <a:spcPct val="80000"/>
              </a:lnSpc>
              <a:buFont typeface="Arial"/>
              <a:buChar char="•"/>
            </a:pPr>
            <a:r>
              <a:rPr lang="en-US" sz="1800" b="0" dirty="0" err="1" smtClean="0"/>
              <a:t>Vraagt</a:t>
            </a:r>
            <a:r>
              <a:rPr lang="en-US" sz="1800" b="0" dirty="0" smtClean="0"/>
              <a:t> </a:t>
            </a:r>
            <a:r>
              <a:rPr lang="en-US" sz="1800" b="0" dirty="0" err="1"/>
              <a:t>aandacht</a:t>
            </a:r>
            <a:r>
              <a:rPr lang="en-US" sz="1800" b="0" dirty="0"/>
              <a:t> </a:t>
            </a:r>
            <a:r>
              <a:rPr lang="en-US" sz="1800" b="0" dirty="0" err="1"/>
              <a:t>voor</a:t>
            </a:r>
            <a:r>
              <a:rPr lang="en-US" sz="1800" b="0" dirty="0"/>
              <a:t> </a:t>
            </a:r>
            <a:r>
              <a:rPr lang="en-US" sz="1800" dirty="0" err="1"/>
              <a:t>sociale</a:t>
            </a:r>
            <a:r>
              <a:rPr lang="en-US" sz="1800" dirty="0"/>
              <a:t> </a:t>
            </a:r>
            <a:r>
              <a:rPr lang="en-US" sz="1800" dirty="0" err="1" smtClean="0"/>
              <a:t>woningbouw</a:t>
            </a:r>
            <a:r>
              <a:rPr lang="en-US" sz="1800" dirty="0" smtClean="0"/>
              <a:t> </a:t>
            </a:r>
            <a:r>
              <a:rPr lang="en-US" sz="1800" b="0" dirty="0" smtClean="0"/>
              <a:t>(elk </a:t>
            </a:r>
            <a:r>
              <a:rPr lang="en-US" sz="1800" b="0" dirty="0" err="1" smtClean="0"/>
              <a:t>gezin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ideale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woning</a:t>
            </a:r>
            <a:r>
              <a:rPr lang="en-US" sz="1800" b="0" dirty="0" smtClean="0"/>
              <a:t>)</a:t>
            </a:r>
          </a:p>
          <a:p>
            <a:pPr marL="285750" indent="-285750" eaLnBrk="1" hangingPunct="1">
              <a:lnSpc>
                <a:spcPct val="80000"/>
              </a:lnSpc>
              <a:buFont typeface="Arial"/>
              <a:buChar char="•"/>
            </a:pPr>
            <a:r>
              <a:rPr lang="en-US" sz="1800" b="0" dirty="0" err="1" smtClean="0"/>
              <a:t>Enorm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woonblok</a:t>
            </a:r>
            <a:r>
              <a:rPr lang="en-US" sz="1800" b="0" dirty="0" smtClean="0"/>
              <a:t>: met </a:t>
            </a:r>
            <a:r>
              <a:rPr lang="en-US" sz="1800" b="0" dirty="0" err="1" smtClean="0"/>
              <a:t>daarin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woningen</a:t>
            </a:r>
            <a:r>
              <a:rPr lang="en-US" sz="1800" b="0" dirty="0" smtClean="0"/>
              <a:t> en </a:t>
            </a:r>
            <a:r>
              <a:rPr lang="en-US" sz="1800" b="0" dirty="0" err="1" smtClean="0"/>
              <a:t>alle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faciliteiten</a:t>
            </a:r>
            <a:r>
              <a:rPr lang="en-US" sz="1800" b="0" dirty="0" smtClean="0"/>
              <a:t>: </a:t>
            </a:r>
            <a:r>
              <a:rPr sz="1800" b="0" dirty="0" smtClean="0"/>
              <a:t>La Ville </a:t>
            </a:r>
            <a:r>
              <a:rPr sz="1800" b="0" dirty="0" err="1" smtClean="0"/>
              <a:t>radieuse</a:t>
            </a:r>
            <a:r>
              <a:rPr lang="nl-NL" sz="1800" b="0" dirty="0" smtClean="0"/>
              <a:t> 1933</a:t>
            </a:r>
            <a:endParaRPr lang="en-US" sz="1800" b="0" dirty="0"/>
          </a:p>
        </p:txBody>
      </p:sp>
      <p:pic>
        <p:nvPicPr>
          <p:cNvPr id="6" name="Picture 5" descr="corbusier_ville_radieuse_19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4094" y="1329922"/>
            <a:ext cx="4392706" cy="29625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9394978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96975" y="304800"/>
            <a:ext cx="8647025" cy="11430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1. </a:t>
            </a:r>
            <a:r>
              <a:rPr lang="en-GB" sz="3200" dirty="0" err="1" smtClean="0">
                <a:solidFill>
                  <a:srgbClr val="FF0000"/>
                </a:solidFill>
              </a:rPr>
              <a:t>Moderne</a:t>
            </a:r>
            <a:r>
              <a:rPr lang="en-GB" sz="3200" dirty="0" smtClean="0">
                <a:solidFill>
                  <a:srgbClr val="FF0000"/>
                </a:solidFill>
              </a:rPr>
              <a:t> </a:t>
            </a:r>
            <a:r>
              <a:rPr lang="en-GB" sz="3200" dirty="0" err="1">
                <a:solidFill>
                  <a:srgbClr val="FF0000"/>
                </a:solidFill>
              </a:rPr>
              <a:t>Bouwkunst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br>
              <a:rPr lang="en-GB" sz="3200" dirty="0">
                <a:solidFill>
                  <a:srgbClr val="FF0000"/>
                </a:solidFill>
              </a:rPr>
            </a:br>
            <a:r>
              <a:rPr lang="en-GB" sz="2400" dirty="0">
                <a:solidFill>
                  <a:srgbClr val="FF0000"/>
                </a:solidFill>
              </a:rPr>
              <a:t>(</a:t>
            </a:r>
            <a:r>
              <a:rPr lang="en-GB" sz="2400" dirty="0" err="1">
                <a:solidFill>
                  <a:srgbClr val="FF0000"/>
                </a:solidFill>
              </a:rPr>
              <a:t>eerste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helft</a:t>
            </a:r>
            <a:r>
              <a:rPr lang="en-GB" sz="2400" dirty="0">
                <a:solidFill>
                  <a:srgbClr val="FF0000"/>
                </a:solidFill>
              </a:rPr>
              <a:t> 20e </a:t>
            </a:r>
            <a:r>
              <a:rPr lang="en-GB" sz="2400" dirty="0" err="1">
                <a:solidFill>
                  <a:srgbClr val="FF0000"/>
                </a:solidFill>
              </a:rPr>
              <a:t>eeuw</a:t>
            </a:r>
            <a:r>
              <a:rPr lang="en-GB" sz="2400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5" name="Picture 4" descr="bannerindex.jpg"/>
          <p:cNvPicPr>
            <a:picLocks noChangeAspect="1"/>
          </p:cNvPicPr>
          <p:nvPr/>
        </p:nvPicPr>
        <p:blipFill>
          <a:blip r:embed="rId3"/>
          <a:srcRect l="5692" t="7302" r="3290" b="7513"/>
          <a:stretch>
            <a:fillRect/>
          </a:stretch>
        </p:blipFill>
        <p:spPr>
          <a:xfrm>
            <a:off x="2985096" y="1701800"/>
            <a:ext cx="5867400" cy="24742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2619777" y="145209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nl-NL" b="1" i="1" dirty="0" smtClean="0">
              <a:solidFill>
                <a:srgbClr val="FF0000"/>
              </a:solidFill>
            </a:endParaRPr>
          </a:p>
        </p:txBody>
      </p:sp>
      <p:pic>
        <p:nvPicPr>
          <p:cNvPr id="8" name="Picture 7" descr="amsterdam_paleis.jpg"/>
          <p:cNvPicPr>
            <a:picLocks noChangeAspect="1"/>
          </p:cNvPicPr>
          <p:nvPr/>
        </p:nvPicPr>
        <p:blipFill rotWithShape="1">
          <a:blip r:embed="rId4"/>
          <a:srcRect t="4835"/>
          <a:stretch/>
        </p:blipFill>
        <p:spPr>
          <a:xfrm>
            <a:off x="-33369" y="1701800"/>
            <a:ext cx="3545331" cy="24742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3" name="Rechte verbindingslijn met pijl 2"/>
          <p:cNvCxnSpPr/>
          <p:nvPr/>
        </p:nvCxnSpPr>
        <p:spPr>
          <a:xfrm>
            <a:off x="4994594" y="6335060"/>
            <a:ext cx="46176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kstvak 8"/>
          <p:cNvSpPr txBox="1"/>
          <p:nvPr/>
        </p:nvSpPr>
        <p:spPr>
          <a:xfrm>
            <a:off x="138047" y="4281959"/>
            <a:ext cx="48340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b="1" i="1" dirty="0" smtClean="0"/>
              <a:t>Oude bouwstijl 17</a:t>
            </a:r>
            <a:r>
              <a:rPr lang="nl-NL" sz="1100" b="1" i="1" baseline="30000" dirty="0" smtClean="0"/>
              <a:t>e</a:t>
            </a:r>
            <a:r>
              <a:rPr lang="nl-NL" sz="1100" b="1" i="1" dirty="0" smtClean="0"/>
              <a:t> eeuw                                            Moderne bouwstijl</a:t>
            </a:r>
            <a:endParaRPr lang="nl-NL" sz="1100" b="1" i="1" dirty="0"/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261153" y="4543569"/>
            <a:ext cx="871087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endParaRPr lang="nl-NL" sz="2000" b="1" dirty="0" smtClean="0">
              <a:solidFill>
                <a:srgbClr val="FF0000"/>
              </a:solidFill>
            </a:endParaRPr>
          </a:p>
          <a:p>
            <a:pPr algn="ctr"/>
            <a:r>
              <a:rPr lang="nl-NL" sz="2000" b="1" dirty="0" smtClean="0">
                <a:solidFill>
                  <a:srgbClr val="FF0000"/>
                </a:solidFill>
              </a:rPr>
              <a:t>Nieuw</a:t>
            </a:r>
            <a:r>
              <a:rPr lang="nl-NL" sz="2000" b="1" dirty="0">
                <a:solidFill>
                  <a:srgbClr val="FF0000"/>
                </a:solidFill>
              </a:rPr>
              <a:t>, Vernieuwend: </a:t>
            </a:r>
            <a:endParaRPr lang="nl-NL" sz="2000" b="1" dirty="0" smtClean="0">
              <a:solidFill>
                <a:srgbClr val="FF0000"/>
              </a:solidFill>
            </a:endParaRPr>
          </a:p>
          <a:p>
            <a:pPr algn="ctr"/>
            <a:r>
              <a:rPr lang="nl-NL" sz="2000" b="1" dirty="0" smtClean="0"/>
              <a:t>radicaal </a:t>
            </a:r>
            <a:r>
              <a:rPr lang="nl-NL" sz="2000" b="1" dirty="0"/>
              <a:t>verwerpen van oude </a:t>
            </a:r>
            <a:r>
              <a:rPr lang="nl-NL" sz="2000" b="1" dirty="0" smtClean="0"/>
              <a:t>bouwstijlen</a:t>
            </a:r>
          </a:p>
          <a:p>
            <a:endParaRPr lang="nl-NL" sz="2000" b="1" dirty="0"/>
          </a:p>
          <a:p>
            <a:pPr algn="ctr"/>
            <a:r>
              <a:rPr lang="nl-NL" sz="2000" b="1" dirty="0" smtClean="0"/>
              <a:t>Nadruk komt te liggen op functionaliteit:</a:t>
            </a:r>
          </a:p>
          <a:p>
            <a:pPr algn="ctr"/>
            <a:r>
              <a:rPr lang="nl-NL" sz="2000" b="1" dirty="0" smtClean="0"/>
              <a:t> </a:t>
            </a:r>
            <a:r>
              <a:rPr lang="nl-NL" sz="2000" b="1" u="sng" dirty="0" smtClean="0"/>
              <a:t>form </a:t>
            </a:r>
            <a:r>
              <a:rPr lang="nl-NL" sz="2000" b="1" u="sng" dirty="0" err="1" smtClean="0"/>
              <a:t>follows</a:t>
            </a:r>
            <a:r>
              <a:rPr lang="nl-NL" sz="2000" b="1" u="sng" dirty="0" smtClean="0"/>
              <a:t> </a:t>
            </a:r>
            <a:r>
              <a:rPr lang="nl-NL" sz="2000" b="1" u="sng" dirty="0" err="1" smtClean="0"/>
              <a:t>function</a:t>
            </a:r>
            <a:r>
              <a:rPr lang="nl-NL" sz="2000" b="1" u="sng" dirty="0"/>
              <a:t> </a:t>
            </a:r>
            <a:r>
              <a:rPr lang="nl-NL" sz="2000" b="1" u="sng" dirty="0" smtClean="0"/>
              <a:t>        </a:t>
            </a:r>
            <a:r>
              <a:rPr lang="nl-NL" sz="2000" b="1" u="sng" dirty="0" err="1" smtClean="0"/>
              <a:t>less</a:t>
            </a:r>
            <a:r>
              <a:rPr lang="nl-NL" sz="2000" b="1" u="sng" dirty="0" smtClean="0"/>
              <a:t> is more</a:t>
            </a:r>
          </a:p>
          <a:p>
            <a:pPr algn="ctr"/>
            <a:endParaRPr lang="nl-NL" sz="2400" dirty="0" smtClean="0"/>
          </a:p>
          <a:p>
            <a:pPr algn="ctr"/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024717977"/>
      </p:ext>
    </p:extLst>
  </p:cSld>
  <p:clrMapOvr>
    <a:masterClrMapping/>
  </p:clrMapOvr>
  <p:transition xmlns:p14="http://schemas.microsoft.com/office/powerpoint/2010/main" advClick="0" advTm="8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96975" y="304800"/>
            <a:ext cx="8647025" cy="1143000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2</a:t>
            </a:r>
            <a:r>
              <a:rPr lang="en-GB" sz="3200" dirty="0" smtClean="0">
                <a:solidFill>
                  <a:srgbClr val="FF0000"/>
                </a:solidFill>
              </a:rPr>
              <a:t>. </a:t>
            </a:r>
            <a:r>
              <a:rPr lang="en-GB" sz="3200" dirty="0" err="1" smtClean="0">
                <a:solidFill>
                  <a:srgbClr val="FF0000"/>
                </a:solidFill>
              </a:rPr>
              <a:t>POSTModerne</a:t>
            </a:r>
            <a:r>
              <a:rPr lang="en-GB" sz="3200" dirty="0" smtClean="0">
                <a:solidFill>
                  <a:srgbClr val="FF0000"/>
                </a:solidFill>
              </a:rPr>
              <a:t> </a:t>
            </a:r>
            <a:r>
              <a:rPr lang="en-GB" sz="3200" dirty="0" err="1">
                <a:solidFill>
                  <a:srgbClr val="FF0000"/>
                </a:solidFill>
              </a:rPr>
              <a:t>Bouwkunst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br>
              <a:rPr lang="en-GB" sz="3200" dirty="0">
                <a:solidFill>
                  <a:srgbClr val="FF0000"/>
                </a:solidFill>
              </a:rPr>
            </a:br>
            <a:r>
              <a:rPr lang="en-GB" sz="2400" dirty="0" smtClean="0">
                <a:solidFill>
                  <a:srgbClr val="FF0000"/>
                </a:solidFill>
              </a:rPr>
              <a:t>(TWEEDE </a:t>
            </a:r>
            <a:r>
              <a:rPr lang="en-GB" sz="2400" dirty="0" err="1">
                <a:solidFill>
                  <a:srgbClr val="FF0000"/>
                </a:solidFill>
              </a:rPr>
              <a:t>helft</a:t>
            </a:r>
            <a:r>
              <a:rPr lang="en-GB" sz="2400" dirty="0">
                <a:solidFill>
                  <a:srgbClr val="FF0000"/>
                </a:solidFill>
              </a:rPr>
              <a:t> 20e </a:t>
            </a:r>
            <a:r>
              <a:rPr lang="en-GB" sz="2400" dirty="0" err="1">
                <a:solidFill>
                  <a:srgbClr val="FF0000"/>
                </a:solidFill>
              </a:rPr>
              <a:t>eeuw</a:t>
            </a:r>
            <a:r>
              <a:rPr lang="en-GB" sz="2400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5" name="Picture 4" descr="bannerindex.jpg"/>
          <p:cNvPicPr>
            <a:picLocks noChangeAspect="1"/>
          </p:cNvPicPr>
          <p:nvPr/>
        </p:nvPicPr>
        <p:blipFill>
          <a:blip r:embed="rId3"/>
          <a:srcRect l="5692" t="7302" r="3290" b="7513"/>
          <a:stretch>
            <a:fillRect/>
          </a:stretch>
        </p:blipFill>
        <p:spPr>
          <a:xfrm>
            <a:off x="11336" y="1942353"/>
            <a:ext cx="5296946" cy="2233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2619777" y="145209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nl-NL" b="1" i="1" dirty="0" smtClean="0">
              <a:solidFill>
                <a:srgbClr val="FF0000"/>
              </a:solidFill>
            </a:endParaRPr>
          </a:p>
        </p:txBody>
      </p:sp>
      <p:cxnSp>
        <p:nvCxnSpPr>
          <p:cNvPr id="3" name="Rechte verbindingslijn met pijl 2"/>
          <p:cNvCxnSpPr/>
          <p:nvPr/>
        </p:nvCxnSpPr>
        <p:spPr>
          <a:xfrm>
            <a:off x="4994594" y="6335060"/>
            <a:ext cx="46176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kstvak 8"/>
          <p:cNvSpPr txBox="1"/>
          <p:nvPr/>
        </p:nvSpPr>
        <p:spPr>
          <a:xfrm>
            <a:off x="227693" y="4281959"/>
            <a:ext cx="70540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b="1" i="1" dirty="0" smtClean="0"/>
              <a:t>Moderne bouwkunst									 Postmoderne </a:t>
            </a:r>
            <a:r>
              <a:rPr lang="nl-NL" sz="1100" b="1" i="1" dirty="0" err="1" smtClean="0"/>
              <a:t>bouwskunst</a:t>
            </a:r>
            <a:endParaRPr lang="nl-NL" sz="1100" b="1" i="1" dirty="0"/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433127" y="4543569"/>
            <a:ext cx="871087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endParaRPr lang="nl-NL" sz="2000" b="1" dirty="0" smtClean="0">
              <a:solidFill>
                <a:srgbClr val="FF0000"/>
              </a:solidFill>
            </a:endParaRPr>
          </a:p>
          <a:p>
            <a:pPr algn="ctr"/>
            <a:r>
              <a:rPr lang="nl-NL" sz="2000" b="1" dirty="0" smtClean="0">
                <a:solidFill>
                  <a:srgbClr val="FF0000"/>
                </a:solidFill>
              </a:rPr>
              <a:t>Verzet tegen het modernisme</a:t>
            </a:r>
          </a:p>
          <a:p>
            <a:pPr algn="ctr"/>
            <a:r>
              <a:rPr lang="nl-NL" sz="2000" b="1" dirty="0" smtClean="0"/>
              <a:t>radicaal verwerpen van alles wat modern is</a:t>
            </a:r>
          </a:p>
          <a:p>
            <a:endParaRPr lang="nl-NL" sz="2000" b="1" dirty="0"/>
          </a:p>
          <a:p>
            <a:pPr algn="ctr"/>
            <a:r>
              <a:rPr lang="nl-NL" sz="2000" b="1" dirty="0" smtClean="0"/>
              <a:t>Nadruk komt te liggen op functie en status:</a:t>
            </a:r>
          </a:p>
          <a:p>
            <a:pPr algn="ctr"/>
            <a:r>
              <a:rPr lang="nl-NL" sz="2000" b="1" dirty="0" smtClean="0"/>
              <a:t> </a:t>
            </a:r>
            <a:r>
              <a:rPr lang="nl-NL" sz="2000" b="1" u="sng" dirty="0" smtClean="0"/>
              <a:t>form </a:t>
            </a:r>
            <a:r>
              <a:rPr lang="nl-NL" sz="2000" b="1" u="sng" dirty="0" err="1" smtClean="0"/>
              <a:t>follows</a:t>
            </a:r>
            <a:r>
              <a:rPr lang="nl-NL" sz="2000" b="1" u="sng" dirty="0" smtClean="0"/>
              <a:t> </a:t>
            </a:r>
            <a:r>
              <a:rPr lang="nl-NL" sz="2000" b="1" u="sng" dirty="0" err="1" smtClean="0"/>
              <a:t>fantasy</a:t>
            </a:r>
            <a:r>
              <a:rPr lang="nl-NL" sz="2000" b="1" u="sng" dirty="0" smtClean="0"/>
              <a:t>         </a:t>
            </a:r>
            <a:r>
              <a:rPr lang="nl-NL" sz="2000" b="1" u="sng" dirty="0" err="1" smtClean="0"/>
              <a:t>less</a:t>
            </a:r>
            <a:r>
              <a:rPr lang="nl-NL" sz="2000" b="1" u="sng" dirty="0" smtClean="0"/>
              <a:t> is a </a:t>
            </a:r>
            <a:r>
              <a:rPr lang="nl-NL" sz="2000" b="1" u="sng" dirty="0" err="1" smtClean="0"/>
              <a:t>bore</a:t>
            </a:r>
            <a:endParaRPr lang="nl-NL" sz="2000" b="1" u="sng" dirty="0" smtClean="0"/>
          </a:p>
          <a:p>
            <a:pPr algn="ctr"/>
            <a:endParaRPr lang="nl-NL" sz="2400" dirty="0" smtClean="0"/>
          </a:p>
          <a:p>
            <a:pPr algn="ctr"/>
            <a:endParaRPr lang="nl-NL" sz="240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8164" y="1918985"/>
            <a:ext cx="3708718" cy="22570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34050155"/>
      </p:ext>
    </p:extLst>
  </p:cSld>
  <p:clrMapOvr>
    <a:masterClrMapping/>
  </p:clrMapOvr>
  <p:transition xmlns:p14="http://schemas.microsoft.com/office/powerpoint/2010/main" advClick="0" advTm="8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95289" y="2133600"/>
            <a:ext cx="5342124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b="1" dirty="0">
                <a:solidFill>
                  <a:srgbClr val="FF0000"/>
                </a:solidFill>
              </a:rPr>
              <a:t>Postmoderne kunst is de kunst van het citeren, het recyclen en het herhalen. </a:t>
            </a:r>
          </a:p>
          <a:p>
            <a:pPr>
              <a:spcBef>
                <a:spcPct val="50000"/>
              </a:spcBef>
            </a:pPr>
            <a:r>
              <a:rPr lang="nl-NL" b="1" dirty="0" err="1" smtClean="0"/>
              <a:t>Post</a:t>
            </a:r>
            <a:r>
              <a:rPr lang="nl-NL" b="1" dirty="0" err="1"/>
              <a:t>-modernisme</a:t>
            </a:r>
            <a:r>
              <a:rPr lang="nl-NL" dirty="0">
                <a:solidFill>
                  <a:srgbClr val="FFFF00"/>
                </a:solidFill>
              </a:rPr>
              <a:t>: </a:t>
            </a:r>
            <a:r>
              <a:rPr lang="nl-NL" dirty="0"/>
              <a:t>'na het modernisme</a:t>
            </a:r>
            <a:r>
              <a:rPr lang="ja-JP" altLang="nl-NL" dirty="0">
                <a:latin typeface="Arial"/>
              </a:rPr>
              <a:t>’</a:t>
            </a:r>
            <a:r>
              <a:rPr lang="nl-NL" dirty="0"/>
              <a:t>. Dit betekent dat je het postmodernisme eigenlijk alleen kunt begrijpen als je iets van het modernisme weet. </a:t>
            </a:r>
          </a:p>
          <a:p>
            <a:pPr>
              <a:spcBef>
                <a:spcPct val="50000"/>
              </a:spcBef>
            </a:pPr>
            <a:r>
              <a:rPr lang="nl-NL" dirty="0"/>
              <a:t>Na het modernisme is het moeilijk voor te stellen </a:t>
            </a:r>
            <a:r>
              <a:rPr lang="nl-NL" b="1" dirty="0">
                <a:solidFill>
                  <a:srgbClr val="000000"/>
                </a:solidFill>
              </a:rPr>
              <a:t>wat de kunst nog kan betekenen. </a:t>
            </a:r>
            <a:r>
              <a:rPr lang="nl-NL" dirty="0"/>
              <a:t>Kan er nog iets nieuws gebeuren in de kunst? Alles is toch al gedaan? Postmoderne kunstenaars zoeken dan ook helemaal niet naar iets nieuws. 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96975" y="304800"/>
            <a:ext cx="8647025" cy="1143000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2</a:t>
            </a:r>
            <a:r>
              <a:rPr lang="en-GB" sz="3200" dirty="0" smtClean="0">
                <a:solidFill>
                  <a:srgbClr val="FF0000"/>
                </a:solidFill>
              </a:rPr>
              <a:t>. </a:t>
            </a:r>
            <a:r>
              <a:rPr lang="en-GB" sz="3200" dirty="0" err="1" smtClean="0">
                <a:solidFill>
                  <a:srgbClr val="FF0000"/>
                </a:solidFill>
              </a:rPr>
              <a:t>POSTModerne</a:t>
            </a:r>
            <a:r>
              <a:rPr lang="en-GB" sz="3200" dirty="0" smtClean="0">
                <a:solidFill>
                  <a:srgbClr val="FF0000"/>
                </a:solidFill>
              </a:rPr>
              <a:t> </a:t>
            </a:r>
            <a:r>
              <a:rPr lang="en-GB" sz="3200" dirty="0" err="1">
                <a:solidFill>
                  <a:srgbClr val="FF0000"/>
                </a:solidFill>
              </a:rPr>
              <a:t>Bouwkunst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br>
              <a:rPr lang="en-GB" sz="3200" dirty="0">
                <a:solidFill>
                  <a:srgbClr val="FF0000"/>
                </a:solidFill>
              </a:rPr>
            </a:br>
            <a:r>
              <a:rPr lang="en-GB" sz="2400" dirty="0" smtClean="0">
                <a:solidFill>
                  <a:srgbClr val="FF0000"/>
                </a:solidFill>
              </a:rPr>
              <a:t>(TWEEDE </a:t>
            </a:r>
            <a:r>
              <a:rPr lang="en-GB" sz="2400" dirty="0" err="1">
                <a:solidFill>
                  <a:srgbClr val="FF0000"/>
                </a:solidFill>
              </a:rPr>
              <a:t>helft</a:t>
            </a:r>
            <a:r>
              <a:rPr lang="en-GB" sz="2400" dirty="0">
                <a:solidFill>
                  <a:srgbClr val="FF0000"/>
                </a:solidFill>
              </a:rPr>
              <a:t> 20e </a:t>
            </a:r>
            <a:r>
              <a:rPr lang="en-GB" sz="2400" dirty="0" err="1">
                <a:solidFill>
                  <a:srgbClr val="FF0000"/>
                </a:solidFill>
              </a:rPr>
              <a:t>eeuw</a:t>
            </a:r>
            <a:r>
              <a:rPr lang="en-GB" sz="2400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5" name="Picture 7" descr="rs100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765" y="2133600"/>
            <a:ext cx="2592948" cy="25855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83735267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3093" y="1696478"/>
            <a:ext cx="8229600" cy="4525962"/>
          </a:xfrm>
        </p:spPr>
        <p:txBody>
          <a:bodyPr>
            <a:normAutofit fontScale="85000" lnSpcReduction="20000"/>
          </a:bodyPr>
          <a:lstStyle/>
          <a:p>
            <a:pPr lvl="1">
              <a:buClrTx/>
              <a:buFont typeface="Arial"/>
              <a:buChar char="•"/>
            </a:pPr>
            <a:r>
              <a:rPr lang="nl-NL" sz="2400" dirty="0" smtClean="0"/>
              <a:t>Postmodernisme </a:t>
            </a:r>
            <a:r>
              <a:rPr lang="nl-NL" sz="2400" dirty="0"/>
              <a:t>begon in de architectuur: </a:t>
            </a:r>
            <a:r>
              <a:rPr lang="nl-NL" sz="2400" b="1" dirty="0"/>
              <a:t>verzet tegen modernistische architectuur. </a:t>
            </a:r>
            <a:r>
              <a:rPr lang="nl-NL" sz="2400" dirty="0"/>
              <a:t>Alles lijkt hetzelfde: eenvormig. Functioneel, platte daken, glas, beton, …</a:t>
            </a:r>
            <a:r>
              <a:rPr lang="nl-NL" sz="2400" dirty="0" smtClean="0"/>
              <a:t>.</a:t>
            </a:r>
          </a:p>
          <a:p>
            <a:pPr marL="274320" lvl="1" indent="0">
              <a:buClrTx/>
              <a:buNone/>
            </a:pPr>
            <a:endParaRPr lang="nl-NL" sz="2400" dirty="0" smtClean="0"/>
          </a:p>
          <a:p>
            <a:pPr lvl="1">
              <a:buClrTx/>
              <a:buFont typeface="Arial"/>
              <a:buChar char="•"/>
            </a:pPr>
            <a:r>
              <a:rPr lang="nl-NL" sz="2400" dirty="0" smtClean="0"/>
              <a:t>Architecten </a:t>
            </a:r>
            <a:r>
              <a:rPr lang="nl-NL" sz="2400" dirty="0"/>
              <a:t>willen weer de </a:t>
            </a:r>
            <a:r>
              <a:rPr lang="nl-NL" sz="2400" b="1" dirty="0"/>
              <a:t>functie en status </a:t>
            </a:r>
            <a:r>
              <a:rPr lang="nl-NL" sz="2400" dirty="0"/>
              <a:t>van een gebouw </a:t>
            </a:r>
            <a:r>
              <a:rPr lang="nl-NL" sz="2400" b="1" dirty="0"/>
              <a:t>zichtbaar maken </a:t>
            </a:r>
            <a:r>
              <a:rPr lang="nl-NL" sz="2400" dirty="0"/>
              <a:t>in hun </a:t>
            </a:r>
            <a:r>
              <a:rPr lang="nl-NL" sz="2400" dirty="0" smtClean="0"/>
              <a:t>ontwerpen.</a:t>
            </a:r>
          </a:p>
          <a:p>
            <a:pPr marL="274320" lvl="1" indent="0">
              <a:buClrTx/>
              <a:buNone/>
            </a:pPr>
            <a:endParaRPr lang="nl-NL" sz="2400" dirty="0" smtClean="0"/>
          </a:p>
          <a:p>
            <a:pPr lvl="1">
              <a:buClrTx/>
              <a:buFont typeface="Arial"/>
              <a:buChar char="•"/>
            </a:pPr>
            <a:r>
              <a:rPr lang="nl-NL" sz="2400" dirty="0" smtClean="0"/>
              <a:t>Architecten </a:t>
            </a:r>
            <a:r>
              <a:rPr lang="nl-NL" sz="2400" dirty="0"/>
              <a:t>zetten </a:t>
            </a:r>
            <a:r>
              <a:rPr lang="nl-NL" sz="2400" b="1" dirty="0"/>
              <a:t>allemaal verschillende stijlen naast elkaar in één gebouw</a:t>
            </a:r>
            <a:r>
              <a:rPr lang="nl-NL" sz="2400" dirty="0"/>
              <a:t>: klassieke Griekse zuilen in combinatie met koel staal en glas, barokke tierelantijnen naast strakke moderne vormen. </a:t>
            </a:r>
            <a:endParaRPr lang="nl-NL" sz="2400" dirty="0" smtClean="0"/>
          </a:p>
          <a:p>
            <a:pPr marL="274320" lvl="1" indent="0">
              <a:buClrTx/>
              <a:buNone/>
            </a:pPr>
            <a:endParaRPr lang="nl-NL" sz="2400" dirty="0" smtClean="0"/>
          </a:p>
          <a:p>
            <a:pPr lvl="1">
              <a:buClrTx/>
              <a:buFont typeface="Arial"/>
              <a:buChar char="•"/>
            </a:pPr>
            <a:r>
              <a:rPr lang="nl-NL" sz="2400" dirty="0" smtClean="0"/>
              <a:t>Gebruik </a:t>
            </a:r>
            <a:r>
              <a:rPr lang="nl-NL" sz="2400" dirty="0"/>
              <a:t>van </a:t>
            </a:r>
            <a:r>
              <a:rPr lang="nl-NL" sz="2400" b="1" dirty="0"/>
              <a:t>veel </a:t>
            </a:r>
            <a:r>
              <a:rPr lang="nl-NL" sz="2400" b="1" dirty="0" smtClean="0"/>
              <a:t>kleuren</a:t>
            </a:r>
            <a:r>
              <a:rPr lang="nl-NL" sz="2400" dirty="0" smtClean="0"/>
              <a:t>.</a:t>
            </a:r>
          </a:p>
          <a:p>
            <a:pPr marL="274320" lvl="1" indent="0">
              <a:buClrTx/>
              <a:buNone/>
            </a:pPr>
            <a:endParaRPr lang="nl-NL" sz="2400" dirty="0" smtClean="0"/>
          </a:p>
          <a:p>
            <a:pPr lvl="1">
              <a:buClrTx/>
              <a:buFont typeface="Arial"/>
              <a:buChar char="•"/>
            </a:pPr>
            <a:r>
              <a:rPr lang="nl-NL" sz="2400" dirty="0" smtClean="0"/>
              <a:t>Voorbeelden </a:t>
            </a:r>
            <a:r>
              <a:rPr lang="nl-NL" sz="2400" dirty="0"/>
              <a:t>van architecten: Robert </a:t>
            </a:r>
            <a:r>
              <a:rPr lang="nl-NL" sz="2400" dirty="0" err="1"/>
              <a:t>Venturi</a:t>
            </a:r>
            <a:r>
              <a:rPr lang="nl-NL" sz="2400" dirty="0"/>
              <a:t>, </a:t>
            </a:r>
            <a:r>
              <a:rPr lang="nl-NL" sz="2400" dirty="0" err="1"/>
              <a:t>Aldo</a:t>
            </a:r>
            <a:r>
              <a:rPr lang="nl-NL" sz="2400" dirty="0"/>
              <a:t> Rossi, Alessandro </a:t>
            </a:r>
            <a:r>
              <a:rPr lang="nl-NL" sz="2400" dirty="0" err="1"/>
              <a:t>Mendini</a:t>
            </a:r>
            <a:endParaRPr lang="nl-NL" sz="2400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96975" y="304800"/>
            <a:ext cx="8647025" cy="1143000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2</a:t>
            </a:r>
            <a:r>
              <a:rPr lang="en-GB" sz="3200" dirty="0" smtClean="0">
                <a:solidFill>
                  <a:srgbClr val="FF0000"/>
                </a:solidFill>
              </a:rPr>
              <a:t>. </a:t>
            </a:r>
            <a:r>
              <a:rPr lang="en-GB" sz="3200" dirty="0" err="1" smtClean="0">
                <a:solidFill>
                  <a:srgbClr val="FF0000"/>
                </a:solidFill>
              </a:rPr>
              <a:t>POSTModerne</a:t>
            </a:r>
            <a:r>
              <a:rPr lang="en-GB" sz="3200" dirty="0" smtClean="0">
                <a:solidFill>
                  <a:srgbClr val="FF0000"/>
                </a:solidFill>
              </a:rPr>
              <a:t> </a:t>
            </a:r>
            <a:r>
              <a:rPr lang="en-GB" sz="3200" dirty="0" err="1">
                <a:solidFill>
                  <a:srgbClr val="FF0000"/>
                </a:solidFill>
              </a:rPr>
              <a:t>Bouwkunst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br>
              <a:rPr lang="en-GB" sz="3200" dirty="0">
                <a:solidFill>
                  <a:srgbClr val="FF0000"/>
                </a:solidFill>
              </a:rPr>
            </a:br>
            <a:r>
              <a:rPr lang="en-GB" sz="2400" dirty="0" smtClean="0">
                <a:solidFill>
                  <a:srgbClr val="FF0000"/>
                </a:solidFill>
              </a:rPr>
              <a:t>(TWEEDE </a:t>
            </a:r>
            <a:r>
              <a:rPr lang="en-GB" sz="2400" dirty="0" err="1">
                <a:solidFill>
                  <a:srgbClr val="FF0000"/>
                </a:solidFill>
              </a:rPr>
              <a:t>helft</a:t>
            </a:r>
            <a:r>
              <a:rPr lang="en-GB" sz="2400" dirty="0">
                <a:solidFill>
                  <a:srgbClr val="FF0000"/>
                </a:solidFill>
              </a:rPr>
              <a:t> 20e </a:t>
            </a:r>
            <a:r>
              <a:rPr lang="en-GB" sz="2400" dirty="0" err="1">
                <a:solidFill>
                  <a:srgbClr val="FF0000"/>
                </a:solidFill>
              </a:rPr>
              <a:t>eeuw</a:t>
            </a:r>
            <a:r>
              <a:rPr lang="en-GB" sz="2400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0826157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celebration925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547813"/>
            <a:ext cx="4205287" cy="31543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4890247"/>
            <a:ext cx="7620000" cy="847165"/>
          </a:xfrm>
        </p:spPr>
        <p:txBody>
          <a:bodyPr/>
          <a:lstStyle/>
          <a:p>
            <a:r>
              <a:rPr lang="nl-NL" dirty="0" smtClean="0"/>
              <a:t>Postkantoor en stadscentrum </a:t>
            </a:r>
            <a:r>
              <a:rPr lang="nl-NL" dirty="0" err="1" smtClean="0"/>
              <a:t>Celebration</a:t>
            </a:r>
            <a:endParaRPr lang="nl-NL" dirty="0"/>
          </a:p>
        </p:txBody>
      </p:sp>
      <p:pic>
        <p:nvPicPr>
          <p:cNvPr id="13317" name="Picture 5" descr="celebration9250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929" y="1547814"/>
            <a:ext cx="3967244" cy="31543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403251"/>
            <a:ext cx="8229600" cy="7473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tx1"/>
                </a:solidFill>
              </a:rPr>
              <a:t>VENTURI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582705" y="5414246"/>
            <a:ext cx="79744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err="1" smtClean="0"/>
              <a:t>Celebration</a:t>
            </a:r>
            <a:r>
              <a:rPr lang="nl-NL" dirty="0" smtClean="0"/>
              <a:t> Florida: </a:t>
            </a:r>
            <a:r>
              <a:rPr lang="nl-NL" dirty="0" err="1" smtClean="0"/>
              <a:t>https</a:t>
            </a:r>
            <a:r>
              <a:rPr lang="nl-NL" dirty="0"/>
              <a:t>://</a:t>
            </a:r>
            <a:r>
              <a:rPr lang="nl-NL" dirty="0" err="1"/>
              <a:t>www.youtube.com</a:t>
            </a:r>
            <a:r>
              <a:rPr lang="nl-NL" dirty="0"/>
              <a:t>/</a:t>
            </a:r>
            <a:r>
              <a:rPr lang="nl-NL" dirty="0" err="1"/>
              <a:t>watch?v</a:t>
            </a:r>
            <a:r>
              <a:rPr lang="nl-NL" dirty="0"/>
              <a:t>=Oko7qh7m0fc</a:t>
            </a:r>
          </a:p>
        </p:txBody>
      </p:sp>
    </p:spTree>
    <p:extLst>
      <p:ext uri="{BB962C8B-B14F-4D97-AF65-F5344CB8AC3E}">
        <p14:creationId xmlns:p14="http://schemas.microsoft.com/office/powerpoint/2010/main" val="305505284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3646"/>
            <a:ext cx="5791200" cy="896789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000000"/>
                </a:solidFill>
              </a:rPr>
              <a:t>Venturi</a:t>
            </a:r>
            <a:endParaRPr lang="en-GB" sz="3200" dirty="0">
              <a:solidFill>
                <a:srgbClr val="00000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15364" name="Picture 4" descr="celebration9250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6513"/>
            <a:ext cx="4716463" cy="3313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5365" name="Picture 5" descr="celebration92500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825" y="2565400"/>
            <a:ext cx="4321175" cy="3295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692835"/>
            <a:ext cx="7620000" cy="847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/>
              <a:t>Stadscentrum </a:t>
            </a:r>
            <a:r>
              <a:rPr lang="nl-NL" dirty="0" err="1" smtClean="0"/>
              <a:t>Celebration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0522544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268782"/>
            <a:ext cx="5791200" cy="837024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Rossi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7412" name="Picture 4" descr="0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96975"/>
            <a:ext cx="3743325" cy="2800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7413" name="Picture 5" descr="tr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302125"/>
            <a:ext cx="1809750" cy="2295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7414" name="Picture 6" descr="foto: Van Sloun Ramaeke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38650"/>
            <a:ext cx="2906713" cy="20145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7415" name="Picture 7" descr="rossi-mond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325" y="1268413"/>
            <a:ext cx="3390900" cy="4176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7416" name="Picture 8" descr="rossi-coffeepo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49" t="11116"/>
          <a:stretch>
            <a:fillRect/>
          </a:stretch>
        </p:blipFill>
        <p:spPr bwMode="auto">
          <a:xfrm>
            <a:off x="3995738" y="1196975"/>
            <a:ext cx="1195387" cy="2878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52977166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718"/>
            <a:ext cx="5791200" cy="899795"/>
          </a:xfrm>
        </p:spPr>
        <p:txBody>
          <a:bodyPr/>
          <a:lstStyle/>
          <a:p>
            <a:pPr algn="l"/>
            <a:r>
              <a:rPr lang="en-US" dirty="0" err="1">
                <a:solidFill>
                  <a:schemeClr val="tx1"/>
                </a:solidFill>
              </a:rPr>
              <a:t>Mendini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9460" name="Picture 4" descr="poltrona_prou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0"/>
            <a:ext cx="4200525" cy="4238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9461" name="Picture 5" descr="spazia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573463"/>
            <a:ext cx="24765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9462" name="Picture 6" descr="mendini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724400"/>
            <a:ext cx="2381250" cy="1466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9463" name="Picture 7" descr="180px-SwatchClub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052513"/>
            <a:ext cx="1714500" cy="2628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9464" name="Picture 8" descr="595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" r="12599"/>
          <a:stretch>
            <a:fillRect/>
          </a:stretch>
        </p:blipFill>
        <p:spPr bwMode="auto">
          <a:xfrm>
            <a:off x="96838" y="2349500"/>
            <a:ext cx="2962275" cy="37893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25360650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46847"/>
            <a:ext cx="5791200" cy="1371600"/>
          </a:xfrm>
        </p:spPr>
        <p:txBody>
          <a:bodyPr>
            <a:normAutofit/>
          </a:bodyPr>
          <a:lstStyle/>
          <a:p>
            <a:r>
              <a:rPr lang="nl-NL" dirty="0" smtClean="0">
                <a:solidFill>
                  <a:srgbClr val="000000"/>
                </a:solidFill>
              </a:rPr>
              <a:t>NEDERLAND </a:t>
            </a:r>
            <a:br>
              <a:rPr lang="nl-NL" dirty="0" smtClean="0">
                <a:solidFill>
                  <a:srgbClr val="000000"/>
                </a:solidFill>
              </a:rPr>
            </a:br>
            <a:endParaRPr lang="nl-NL" sz="1300" dirty="0"/>
          </a:p>
        </p:txBody>
      </p:sp>
      <p:pic>
        <p:nvPicPr>
          <p:cNvPr id="4" name="Tijdelijke aanduiding voor inhoud 3" descr="Schermafbeelding 2014-06-12 om 10.34.47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7" t="5892" b="5892"/>
          <a:stretch/>
        </p:blipFill>
        <p:spPr>
          <a:xfrm>
            <a:off x="457201" y="2495176"/>
            <a:ext cx="5491776" cy="4034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4119" y="1767073"/>
            <a:ext cx="4521200" cy="2830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0">
              <a:buClrTx/>
              <a:buNone/>
            </a:pPr>
            <a:r>
              <a:rPr lang="nl-NL" sz="2400" dirty="0" err="1" smtClean="0">
                <a:solidFill>
                  <a:srgbClr val="FF0000"/>
                </a:solidFill>
              </a:rPr>
              <a:t>Soeters</a:t>
            </a:r>
            <a:r>
              <a:rPr lang="nl-NL" sz="2400" dirty="0" smtClean="0">
                <a:solidFill>
                  <a:srgbClr val="FF0000"/>
                </a:solidFill>
              </a:rPr>
              <a:t>: stadhuis </a:t>
            </a:r>
            <a:r>
              <a:rPr lang="nl-NL" sz="2400" dirty="0">
                <a:solidFill>
                  <a:srgbClr val="FF0000"/>
                </a:solidFill>
              </a:rPr>
              <a:t>Z</a:t>
            </a:r>
            <a:r>
              <a:rPr lang="nl-NL" sz="2400" dirty="0" smtClean="0">
                <a:solidFill>
                  <a:srgbClr val="FF0000"/>
                </a:solidFill>
              </a:rPr>
              <a:t>aanstad</a:t>
            </a:r>
            <a:endParaRPr lang="nl-NL" sz="2400" dirty="0">
              <a:solidFill>
                <a:srgbClr val="FF0000"/>
              </a:solidFill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6248399" y="2655513"/>
            <a:ext cx="258183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http://</a:t>
            </a:r>
            <a:r>
              <a:rPr lang="nl-NL" dirty="0" err="1"/>
              <a:t>www.volkskrant.nl</a:t>
            </a:r>
            <a:r>
              <a:rPr lang="nl-NL" dirty="0"/>
              <a:t>/</a:t>
            </a:r>
            <a:r>
              <a:rPr lang="nl-NL" dirty="0" err="1"/>
              <a:t>vk</a:t>
            </a:r>
            <a:r>
              <a:rPr lang="nl-NL" dirty="0"/>
              <a:t>/nl/2734/Foto/</a:t>
            </a:r>
            <a:r>
              <a:rPr lang="nl-NL" dirty="0" err="1"/>
              <a:t>photoalbum</a:t>
            </a:r>
            <a:r>
              <a:rPr lang="nl-NL" dirty="0"/>
              <a:t>/detail/3161441/331594/9/Nieuw-stadhuis-Zaanstad-postmoderne-</a:t>
            </a:r>
            <a:r>
              <a:rPr lang="nl-NL" dirty="0" err="1"/>
              <a:t>potpourri.dhtml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8228276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museum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74"/>
          <a:stretch>
            <a:fillRect/>
          </a:stretch>
        </p:blipFill>
        <p:spPr bwMode="auto">
          <a:xfrm>
            <a:off x="107950" y="1268413"/>
            <a:ext cx="8912225" cy="512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101788" y="5513052"/>
            <a:ext cx="5791200" cy="878223"/>
          </a:xfrm>
        </p:spPr>
        <p:txBody>
          <a:bodyPr>
            <a:normAutofit/>
          </a:bodyPr>
          <a:lstStyle/>
          <a:p>
            <a:pPr algn="r"/>
            <a:r>
              <a:rPr lang="en-US" sz="2400" dirty="0" err="1">
                <a:solidFill>
                  <a:schemeClr val="bg1"/>
                </a:solidFill>
              </a:rPr>
              <a:t>Mendini</a:t>
            </a:r>
            <a:r>
              <a:rPr lang="en-US" sz="2400" dirty="0">
                <a:solidFill>
                  <a:schemeClr val="bg1"/>
                </a:solidFill>
              </a:rPr>
              <a:t>: 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groninger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museum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457200" y="246847"/>
            <a:ext cx="5791200" cy="1021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>
                <a:solidFill>
                  <a:srgbClr val="000000"/>
                </a:solidFill>
              </a:rPr>
              <a:t>NEDERLAND </a:t>
            </a:r>
            <a:br>
              <a:rPr lang="nl-NL" dirty="0" smtClean="0">
                <a:solidFill>
                  <a:srgbClr val="000000"/>
                </a:solidFill>
              </a:rPr>
            </a:br>
            <a:endParaRPr lang="nl-NL" sz="1300" dirty="0"/>
          </a:p>
        </p:txBody>
      </p:sp>
    </p:spTree>
    <p:extLst>
      <p:ext uri="{BB962C8B-B14F-4D97-AF65-F5344CB8AC3E}">
        <p14:creationId xmlns:p14="http://schemas.microsoft.com/office/powerpoint/2010/main" val="407939501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3556" name="Picture 4" descr="0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97" y="152308"/>
            <a:ext cx="5614988" cy="56149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3557" name="Picture 5" descr="deconstructivisme_7_openbare_bibliotheek_seattle_arch_rem_koolha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096" y="3248025"/>
            <a:ext cx="3889375" cy="3527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20269575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 Box 9"/>
          <p:cNvSpPr txBox="1">
            <a:spLocks noChangeArrowheads="1"/>
          </p:cNvSpPr>
          <p:nvPr/>
        </p:nvSpPr>
        <p:spPr bwMode="auto">
          <a:xfrm>
            <a:off x="533400" y="1779686"/>
            <a:ext cx="3529013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 algn="ctr"/>
            <a:endParaRPr lang="en-US" b="1" dirty="0" smtClean="0"/>
          </a:p>
          <a:p>
            <a:pPr marL="342900" indent="-342900"/>
            <a:r>
              <a:rPr lang="en-US" b="1" dirty="0" smtClean="0">
                <a:solidFill>
                  <a:srgbClr val="FF0000"/>
                </a:solidFill>
              </a:rPr>
              <a:t>PIONIERS VAN DE MODERNE</a:t>
            </a:r>
          </a:p>
          <a:p>
            <a:pPr marL="342900" indent="-342900"/>
            <a:r>
              <a:rPr lang="en-US" b="1" dirty="0" smtClean="0">
                <a:solidFill>
                  <a:srgbClr val="FF0000"/>
                </a:solidFill>
              </a:rPr>
              <a:t>BOUWKUNST</a:t>
            </a:r>
            <a:endParaRPr lang="en-US" b="1" dirty="0"/>
          </a:p>
          <a:p>
            <a:pPr marL="342900" indent="-342900"/>
            <a:r>
              <a:rPr lang="en-US" b="1" dirty="0" smtClean="0">
                <a:solidFill>
                  <a:srgbClr val="FF0000"/>
                </a:solidFill>
              </a:rPr>
              <a:t>(die je </a:t>
            </a:r>
            <a:r>
              <a:rPr lang="en-US" b="1" dirty="0" err="1" smtClean="0">
                <a:solidFill>
                  <a:srgbClr val="FF0000"/>
                </a:solidFill>
              </a:rPr>
              <a:t>tegenkomt</a:t>
            </a:r>
            <a:r>
              <a:rPr lang="en-US" b="1" dirty="0" smtClean="0">
                <a:solidFill>
                  <a:srgbClr val="FF0000"/>
                </a:solidFill>
              </a:rPr>
              <a:t> in het </a:t>
            </a:r>
            <a:r>
              <a:rPr lang="en-US" b="1" dirty="0" err="1" smtClean="0">
                <a:solidFill>
                  <a:srgbClr val="FF0000"/>
                </a:solidFill>
              </a:rPr>
              <a:t>boek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</a:p>
          <a:p>
            <a:pPr marL="342900" indent="-342900">
              <a:buFontTx/>
              <a:buAutoNum type="arabicPeriod"/>
            </a:pPr>
            <a:endParaRPr lang="nl-NL" b="1" dirty="0" smtClean="0"/>
          </a:p>
          <a:p>
            <a:pPr marL="342900" indent="-342900">
              <a:buFontTx/>
              <a:buAutoNum type="arabicPeriod"/>
            </a:pPr>
            <a:endParaRPr lang="nl-NL" b="1" dirty="0" smtClean="0"/>
          </a:p>
          <a:p>
            <a:pPr marL="342900" indent="-342900">
              <a:buFont typeface="Arial"/>
              <a:buChar char="•"/>
            </a:pPr>
            <a:r>
              <a:rPr lang="nl-NL" b="1" dirty="0" smtClean="0"/>
              <a:t>Frank Loyd Wright,</a:t>
            </a:r>
          </a:p>
          <a:p>
            <a:pPr marL="342900" indent="-342900">
              <a:buFont typeface="Arial"/>
              <a:buChar char="•"/>
            </a:pPr>
            <a:r>
              <a:rPr lang="nl-NL" b="1" dirty="0" smtClean="0"/>
              <a:t>Het Bauhaus, </a:t>
            </a:r>
          </a:p>
          <a:p>
            <a:pPr marL="342900" indent="-342900">
              <a:buFont typeface="Arial"/>
              <a:buChar char="•"/>
            </a:pPr>
            <a:r>
              <a:rPr lang="nl-NL" b="1" dirty="0" smtClean="0"/>
              <a:t>De stijl,</a:t>
            </a:r>
          </a:p>
          <a:p>
            <a:pPr marL="342900" indent="-342900">
              <a:buFont typeface="Arial"/>
              <a:buChar char="•"/>
            </a:pPr>
            <a:r>
              <a:rPr lang="nl-NL" b="1" dirty="0" smtClean="0"/>
              <a:t>Het nieuwe bouwen</a:t>
            </a:r>
          </a:p>
          <a:p>
            <a:pPr marL="342900" indent="-342900">
              <a:buFont typeface="Arial"/>
              <a:buChar char="•"/>
            </a:pPr>
            <a:r>
              <a:rPr lang="nl-NL" b="1" dirty="0" smtClean="0"/>
              <a:t>Le </a:t>
            </a:r>
            <a:r>
              <a:rPr lang="nl-NL" b="1" dirty="0" err="1" smtClean="0"/>
              <a:t>Corbusier</a:t>
            </a:r>
            <a:r>
              <a:rPr lang="nl-NL" b="1" dirty="0" smtClean="0"/>
              <a:t>, </a:t>
            </a:r>
          </a:p>
          <a:p>
            <a:pPr marL="342900" indent="-342900"/>
            <a:endParaRPr lang="en-US" b="1" dirty="0" smtClean="0"/>
          </a:p>
          <a:p>
            <a:pPr marL="342900" indent="-342900"/>
            <a:endParaRPr lang="en-US" b="1" dirty="0" smtClean="0"/>
          </a:p>
          <a:p>
            <a:pPr marL="342900" indent="-342900">
              <a:buFontTx/>
              <a:buAutoNum type="arabicPeriod"/>
            </a:pPr>
            <a:endParaRPr lang="en-US" b="1" dirty="0" smtClean="0"/>
          </a:p>
          <a:p>
            <a:pPr marL="342900" indent="-342900">
              <a:buFontTx/>
              <a:buAutoNum type="arabicPeriod"/>
            </a:pPr>
            <a:endParaRPr lang="nl-NL" b="1" dirty="0"/>
          </a:p>
        </p:txBody>
      </p:sp>
      <p:pic>
        <p:nvPicPr>
          <p:cNvPr id="9" name="Picture 8" descr="Brinkman_VanNellefabrie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8772" y="2808941"/>
            <a:ext cx="3521388" cy="3649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96975" y="304800"/>
            <a:ext cx="8647025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GB" dirty="0" smtClean="0">
                <a:solidFill>
                  <a:srgbClr val="FF0000"/>
                </a:solidFill>
              </a:rPr>
              <a:t>1. </a:t>
            </a:r>
            <a:r>
              <a:rPr lang="en-GB" dirty="0" err="1" smtClean="0">
                <a:solidFill>
                  <a:srgbClr val="FF0000"/>
                </a:solidFill>
              </a:rPr>
              <a:t>Moderne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Bouwkunst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sz="2400" dirty="0" smtClean="0">
                <a:solidFill>
                  <a:srgbClr val="FF0000"/>
                </a:solidFill>
              </a:rPr>
              <a:t>(</a:t>
            </a:r>
            <a:r>
              <a:rPr lang="en-GB" sz="2400" dirty="0" err="1" smtClean="0">
                <a:solidFill>
                  <a:srgbClr val="FF0000"/>
                </a:solidFill>
              </a:rPr>
              <a:t>eerste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</a:rPr>
              <a:t>helft</a:t>
            </a:r>
            <a:r>
              <a:rPr lang="en-GB" sz="2400" dirty="0" smtClean="0">
                <a:solidFill>
                  <a:srgbClr val="FF0000"/>
                </a:solidFill>
              </a:rPr>
              <a:t> 20e </a:t>
            </a:r>
            <a:r>
              <a:rPr lang="en-GB" sz="2400" dirty="0" err="1" smtClean="0">
                <a:solidFill>
                  <a:srgbClr val="FF0000"/>
                </a:solidFill>
              </a:rPr>
              <a:t>eeuw</a:t>
            </a:r>
            <a:r>
              <a:rPr lang="en-GB" sz="2400" dirty="0" smtClean="0">
                <a:solidFill>
                  <a:srgbClr val="FF0000"/>
                </a:solidFill>
              </a:rPr>
              <a:t>)</a:t>
            </a:r>
            <a:endParaRPr lang="en-GB" sz="2400" dirty="0">
              <a:solidFill>
                <a:srgbClr val="FF0000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824" y="1779686"/>
            <a:ext cx="2071687" cy="15434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88775581"/>
      </p:ext>
    </p:extLst>
  </p:cSld>
  <p:clrMapOvr>
    <a:masterClrMapping/>
  </p:clrMapOvr>
  <p:transition xmlns:p14="http://schemas.microsoft.com/office/powerpoint/2010/main" advClick="0" advTm="8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Schermafbeelding 2014-11-02 om 21.33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06" y="106565"/>
            <a:ext cx="6783294" cy="658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99746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73869" y="304800"/>
            <a:ext cx="8670131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 smtClean="0">
                <a:solidFill>
                  <a:schemeClr val="tx1"/>
                </a:solidFill>
              </a:rPr>
              <a:t>Frank </a:t>
            </a:r>
            <a:r>
              <a:rPr lang="en-US" sz="3200" b="1" dirty="0" err="1" smtClean="0">
                <a:solidFill>
                  <a:schemeClr val="tx1"/>
                </a:solidFill>
              </a:rPr>
              <a:t>Loyd</a:t>
            </a:r>
            <a:r>
              <a:rPr lang="en-US" sz="3200" b="1" dirty="0" smtClean="0">
                <a:solidFill>
                  <a:schemeClr val="tx1"/>
                </a:solidFill>
              </a:rPr>
              <a:t> Wright (1867-1959)</a:t>
            </a:r>
            <a:br>
              <a:rPr lang="en-US" sz="3200" b="1" dirty="0" smtClean="0">
                <a:solidFill>
                  <a:schemeClr val="tx1"/>
                </a:solidFill>
              </a:rPr>
            </a:b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328706" y="1628776"/>
            <a:ext cx="4975412" cy="480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err="1" smtClean="0"/>
              <a:t>Amerikaans</a:t>
            </a:r>
            <a:r>
              <a:rPr lang="en-US" b="1" dirty="0" smtClean="0"/>
              <a:t> architect: </a:t>
            </a:r>
            <a:r>
              <a:rPr lang="en-US" dirty="0" err="1" smtClean="0"/>
              <a:t>inspireerde</a:t>
            </a:r>
            <a:r>
              <a:rPr lang="en-US" dirty="0" smtClean="0"/>
              <a:t> </a:t>
            </a:r>
            <a:r>
              <a:rPr lang="en-US" dirty="0" err="1" smtClean="0"/>
              <a:t>vele</a:t>
            </a:r>
            <a:r>
              <a:rPr lang="en-US" dirty="0" smtClean="0"/>
              <a:t> </a:t>
            </a:r>
            <a:r>
              <a:rPr lang="en-US" dirty="0" err="1" smtClean="0"/>
              <a:t>moderne</a:t>
            </a:r>
            <a:r>
              <a:rPr lang="en-US" dirty="0" smtClean="0"/>
              <a:t> </a:t>
            </a:r>
            <a:r>
              <a:rPr lang="en-US" dirty="0" err="1" smtClean="0"/>
              <a:t>acrchitecten</a:t>
            </a:r>
            <a:r>
              <a:rPr lang="en-US" dirty="0" smtClean="0"/>
              <a:t>,</a:t>
            </a:r>
          </a:p>
          <a:p>
            <a:pPr marL="285750" indent="-285750">
              <a:buFont typeface="Arial"/>
              <a:buChar char="•"/>
            </a:pPr>
            <a:endParaRPr lang="en-US" b="1" dirty="0"/>
          </a:p>
          <a:p>
            <a:pPr marL="285750" indent="-285750">
              <a:buFont typeface="Arial"/>
              <a:buChar char="•"/>
            </a:pPr>
            <a:r>
              <a:rPr lang="en-US" b="1" dirty="0" err="1" smtClean="0"/>
              <a:t>Organische</a:t>
            </a:r>
            <a:r>
              <a:rPr lang="en-US" b="1" dirty="0" smtClean="0"/>
              <a:t> </a:t>
            </a:r>
            <a:r>
              <a:rPr lang="en-US" b="1" dirty="0" err="1" smtClean="0"/>
              <a:t>architectuur</a:t>
            </a:r>
            <a:r>
              <a:rPr lang="en-US" b="1" dirty="0" smtClean="0"/>
              <a:t>: </a:t>
            </a:r>
            <a:r>
              <a:rPr lang="en-US" dirty="0" err="1" smtClean="0"/>
              <a:t>huizen</a:t>
            </a:r>
            <a:r>
              <a:rPr lang="en-US" dirty="0" smtClean="0"/>
              <a:t> </a:t>
            </a:r>
            <a:r>
              <a:rPr lang="en-US" dirty="0" err="1" smtClean="0"/>
              <a:t>sloten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natuurlijke</a:t>
            </a:r>
            <a:r>
              <a:rPr lang="en-US" dirty="0" smtClean="0"/>
              <a:t> </a:t>
            </a:r>
            <a:r>
              <a:rPr lang="en-US" dirty="0" err="1" smtClean="0"/>
              <a:t>omgeving</a:t>
            </a:r>
            <a:r>
              <a:rPr lang="en-US" b="1" dirty="0" smtClean="0"/>
              <a:t>: </a:t>
            </a:r>
            <a:r>
              <a:rPr lang="nl-NL" dirty="0" smtClean="0"/>
              <a:t>gebouw wordt opgenomen in de natuur</a:t>
            </a:r>
            <a:r>
              <a:rPr lang="en-US" b="1" dirty="0" smtClean="0"/>
              <a:t> </a:t>
            </a:r>
          </a:p>
          <a:p>
            <a:pPr marL="285750" indent="-285750">
              <a:buFont typeface="Arial"/>
              <a:buChar char="•"/>
            </a:pPr>
            <a:endParaRPr lang="nl-NL" dirty="0"/>
          </a:p>
          <a:p>
            <a:r>
              <a:rPr lang="nl-NL" b="1" dirty="0">
                <a:solidFill>
                  <a:srgbClr val="FF0000"/>
                </a:solidFill>
              </a:rPr>
              <a:t>K</a:t>
            </a:r>
            <a:r>
              <a:rPr lang="nl-NL" b="1" dirty="0" smtClean="0">
                <a:solidFill>
                  <a:srgbClr val="FF0000"/>
                </a:solidFill>
              </a:rPr>
              <a:t>enmerken:</a:t>
            </a:r>
          </a:p>
          <a:p>
            <a:endParaRPr lang="nl-NL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nl-NL" dirty="0" smtClean="0"/>
              <a:t>horizontale lijnen,</a:t>
            </a:r>
          </a:p>
          <a:p>
            <a:pPr marL="285750" indent="-285750">
              <a:buFont typeface="Arial"/>
              <a:buChar char="•"/>
            </a:pPr>
            <a:r>
              <a:rPr lang="nl-NL" dirty="0"/>
              <a:t>b</a:t>
            </a:r>
            <a:r>
              <a:rPr lang="nl-NL" dirty="0" smtClean="0"/>
              <a:t>innen –en buitenkant lopen vloeiend in elkaar over: grote overstekende dakranden,</a:t>
            </a:r>
          </a:p>
          <a:p>
            <a:pPr marL="285750" indent="-285750">
              <a:buFont typeface="Arial"/>
              <a:buChar char="•"/>
            </a:pPr>
            <a:r>
              <a:rPr lang="nl-NL" dirty="0" smtClean="0"/>
              <a:t>plat dak en lage plafonds, </a:t>
            </a:r>
          </a:p>
          <a:p>
            <a:pPr marL="285750" indent="-285750">
              <a:buFont typeface="Arial"/>
              <a:buChar char="•"/>
            </a:pPr>
            <a:r>
              <a:rPr lang="nl-NL" dirty="0" smtClean="0"/>
              <a:t>ramen: ononderbroken stukken </a:t>
            </a:r>
            <a:r>
              <a:rPr lang="nl-NL" b="1" dirty="0" smtClean="0"/>
              <a:t>glas</a:t>
            </a:r>
            <a:r>
              <a:rPr lang="nl-NL" dirty="0" smtClean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nl-NL" dirty="0"/>
              <a:t>g</a:t>
            </a:r>
            <a:r>
              <a:rPr lang="nl-NL" dirty="0" smtClean="0"/>
              <a:t>ebruik van </a:t>
            </a:r>
            <a:r>
              <a:rPr lang="en-US" b="1" dirty="0" err="1" smtClean="0"/>
              <a:t>beton</a:t>
            </a:r>
            <a:r>
              <a:rPr lang="en-US" dirty="0" smtClean="0"/>
              <a:t> in </a:t>
            </a:r>
            <a:r>
              <a:rPr lang="en-US" dirty="0" err="1" smtClean="0"/>
              <a:t>combinatie</a:t>
            </a:r>
            <a:r>
              <a:rPr lang="en-US" dirty="0" smtClean="0"/>
              <a:t> met </a:t>
            </a:r>
            <a:r>
              <a:rPr lang="en-US" dirty="0" err="1" smtClean="0"/>
              <a:t>natuurlijke</a:t>
            </a:r>
            <a:r>
              <a:rPr lang="en-US" dirty="0" smtClean="0"/>
              <a:t> </a:t>
            </a:r>
            <a:r>
              <a:rPr lang="en-US" dirty="0" err="1" smtClean="0"/>
              <a:t>materialen</a:t>
            </a:r>
            <a:r>
              <a:rPr lang="nl-NL" dirty="0" smtClean="0"/>
              <a:t> </a:t>
            </a:r>
            <a:endParaRPr lang="nl-NL" dirty="0" smtClean="0"/>
          </a:p>
          <a:p>
            <a:pPr marL="285750" indent="-285750">
              <a:buFont typeface="Arial"/>
              <a:buChar char="•"/>
            </a:pPr>
            <a:r>
              <a:rPr lang="nl-NL" dirty="0"/>
              <a:t>d</a:t>
            </a:r>
            <a:r>
              <a:rPr lang="nl-NL" dirty="0" smtClean="0"/>
              <a:t>oorlopende ruimtes in het interieur</a:t>
            </a:r>
            <a:endParaRPr lang="nl-NL" dirty="0" smtClean="0"/>
          </a:p>
        </p:txBody>
      </p:sp>
      <p:pic>
        <p:nvPicPr>
          <p:cNvPr id="5" name="Picture 4" descr="250px-Wrightfallingwa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399" y="1447800"/>
            <a:ext cx="3348105" cy="5035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74299309"/>
      </p:ext>
    </p:extLst>
  </p:cSld>
  <p:clrMapOvr>
    <a:masterClrMapping/>
  </p:clrMapOvr>
  <p:transition xmlns:p14="http://schemas.microsoft.com/office/powerpoint/2010/main" advClick="0" advTm="8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right_FallingWa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65941"/>
            <a:ext cx="4419601" cy="33257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prairie-iStock_000000160679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2971800"/>
            <a:ext cx="4982344" cy="33728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4985871" y="1494472"/>
            <a:ext cx="3810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b="1" dirty="0" err="1" smtClean="0"/>
              <a:t>Gebouw</a:t>
            </a:r>
            <a:r>
              <a:rPr lang="en-US" b="1" dirty="0" smtClean="0"/>
              <a:t> en de </a:t>
            </a:r>
            <a:r>
              <a:rPr lang="en-US" b="1" dirty="0" err="1" smtClean="0"/>
              <a:t>omgeving</a:t>
            </a:r>
            <a:r>
              <a:rPr lang="en-US" b="1" dirty="0" smtClean="0"/>
              <a:t> </a:t>
            </a:r>
            <a:r>
              <a:rPr lang="en-US" b="1" dirty="0" err="1" smtClean="0"/>
              <a:t>als</a:t>
            </a:r>
            <a:r>
              <a:rPr lang="en-US" b="1" dirty="0" smtClean="0"/>
              <a:t> </a:t>
            </a:r>
            <a:r>
              <a:rPr lang="en-US" b="1" dirty="0" err="1" smtClean="0"/>
              <a:t>totaalconcept</a:t>
            </a:r>
            <a:r>
              <a:rPr lang="en-US" b="1" dirty="0"/>
              <a:t>:</a:t>
            </a:r>
            <a:r>
              <a:rPr lang="en-US" b="1" dirty="0" smtClean="0"/>
              <a:t> </a:t>
            </a:r>
            <a:r>
              <a:rPr lang="en-US" dirty="0" smtClean="0"/>
              <a:t>het </a:t>
            </a:r>
            <a:r>
              <a:rPr lang="en-US" dirty="0" err="1" smtClean="0"/>
              <a:t>landhuis</a:t>
            </a:r>
            <a:r>
              <a:rPr lang="en-US" dirty="0" smtClean="0"/>
              <a:t> "Falling water" (1939), </a:t>
            </a:r>
            <a:r>
              <a:rPr lang="en-US" dirty="0" err="1" smtClean="0"/>
              <a:t>dat</a:t>
            </a:r>
            <a:r>
              <a:rPr lang="en-US" dirty="0" smtClean="0"/>
              <a:t> </a:t>
            </a:r>
            <a:r>
              <a:rPr lang="en-US" dirty="0" err="1" smtClean="0"/>
              <a:t>boven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waterval</a:t>
            </a:r>
            <a:r>
              <a:rPr lang="en-US" dirty="0" smtClean="0"/>
              <a:t> is </a:t>
            </a:r>
            <a:r>
              <a:rPr lang="en-US" dirty="0" err="1" smtClean="0"/>
              <a:t>gebouwd</a:t>
            </a:r>
            <a:r>
              <a:rPr lang="en-US" dirty="0" smtClean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5421316"/>
            <a:ext cx="304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Een</a:t>
            </a:r>
            <a:r>
              <a:rPr lang="en-US" dirty="0" smtClean="0"/>
              <a:t> reeks prairie houses, </a:t>
            </a:r>
            <a:r>
              <a:rPr lang="en-US" dirty="0" err="1" smtClean="0"/>
              <a:t>indeling</a:t>
            </a:r>
            <a:r>
              <a:rPr lang="en-US" dirty="0" smtClean="0"/>
              <a:t> door </a:t>
            </a:r>
            <a:r>
              <a:rPr lang="en-US" b="1" dirty="0" err="1" smtClean="0"/>
              <a:t>vlakken</a:t>
            </a:r>
            <a:r>
              <a:rPr lang="en-US" b="1" dirty="0" smtClean="0"/>
              <a:t> en </a:t>
            </a:r>
            <a:r>
              <a:rPr lang="en-US" b="1" dirty="0" err="1" smtClean="0"/>
              <a:t>horizontale</a:t>
            </a:r>
            <a:r>
              <a:rPr lang="en-US" b="1" dirty="0" smtClean="0"/>
              <a:t> </a:t>
            </a:r>
            <a:r>
              <a:rPr lang="en-US" b="1" dirty="0" err="1" smtClean="0"/>
              <a:t>lijnen</a:t>
            </a:r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73869" y="304800"/>
            <a:ext cx="8670131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>
                <a:solidFill>
                  <a:schemeClr val="tx1"/>
                </a:solidFill>
              </a:rPr>
              <a:t>Frank Loyd Wright (1867-1959)</a:t>
            </a:r>
            <a:br>
              <a:rPr lang="en-US" sz="3200" b="1" smtClean="0">
                <a:solidFill>
                  <a:schemeClr val="tx1"/>
                </a:solidFill>
              </a:rPr>
            </a:b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39635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84628"/>
            <a:ext cx="8680824" cy="775447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0000"/>
                </a:solidFill>
              </a:rPr>
              <a:t>Het Bauhaus: 1919</a:t>
            </a: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3662363" y="1155441"/>
            <a:ext cx="464185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nl-NL" dirty="0" smtClean="0"/>
              <a:t>Duitse school voor architecten, kunstenaars en industrieel ontwerpers waar moderne, </a:t>
            </a:r>
            <a:r>
              <a:rPr lang="nl-NL" b="1" dirty="0" smtClean="0"/>
              <a:t>functionele vormgeving </a:t>
            </a:r>
            <a:r>
              <a:rPr lang="nl-NL" dirty="0" smtClean="0"/>
              <a:t>werd onderricht</a:t>
            </a:r>
          </a:p>
          <a:p>
            <a:pPr marL="285750" indent="-285750">
              <a:buFont typeface="Arial"/>
              <a:buChar char="•"/>
            </a:pPr>
            <a:endParaRPr lang="nl-NL" dirty="0"/>
          </a:p>
          <a:p>
            <a:pPr marL="285750" indent="-285750">
              <a:buFont typeface="Arial"/>
              <a:buChar char="•"/>
            </a:pPr>
            <a:r>
              <a:rPr lang="nl-NL" b="1" dirty="0" smtClean="0"/>
              <a:t>Doel: </a:t>
            </a:r>
            <a:r>
              <a:rPr lang="nl-NL" dirty="0" smtClean="0"/>
              <a:t>kunst meer toegankelijk maken voor het dagelijks leven: </a:t>
            </a:r>
            <a:r>
              <a:rPr lang="en-US" i="1" dirty="0" err="1" smtClean="0"/>
              <a:t>Citaat</a:t>
            </a:r>
            <a:r>
              <a:rPr lang="en-US" i="1" dirty="0" smtClean="0"/>
              <a:t> </a:t>
            </a:r>
            <a:r>
              <a:rPr lang="en-US" i="1" dirty="0" err="1" smtClean="0"/>
              <a:t>Gopius</a:t>
            </a:r>
            <a:r>
              <a:rPr lang="en-US" i="1" dirty="0" smtClean="0"/>
              <a:t>: ‘</a:t>
            </a:r>
            <a:r>
              <a:rPr lang="en-US" i="1" dirty="0" err="1" smtClean="0"/>
              <a:t>Kunst</a:t>
            </a:r>
            <a:r>
              <a:rPr lang="en-US" i="1" dirty="0" smtClean="0"/>
              <a:t> </a:t>
            </a:r>
            <a:r>
              <a:rPr lang="en-US" i="1" dirty="0" err="1" smtClean="0"/>
              <a:t>mag</a:t>
            </a:r>
            <a:r>
              <a:rPr lang="en-US" i="1" dirty="0" smtClean="0"/>
              <a:t> </a:t>
            </a:r>
            <a:r>
              <a:rPr lang="en-US" i="1" dirty="0" err="1" smtClean="0"/>
              <a:t>niet</a:t>
            </a:r>
            <a:r>
              <a:rPr lang="en-US" i="1" dirty="0" smtClean="0"/>
              <a:t> </a:t>
            </a:r>
            <a:r>
              <a:rPr lang="en-US" i="1" dirty="0" err="1" smtClean="0"/>
              <a:t>langer</a:t>
            </a:r>
            <a:r>
              <a:rPr lang="en-US" i="1" dirty="0" smtClean="0"/>
              <a:t> </a:t>
            </a:r>
            <a:r>
              <a:rPr lang="en-US" i="1" dirty="0" err="1" smtClean="0"/>
              <a:t>een</a:t>
            </a:r>
            <a:r>
              <a:rPr lang="en-US" i="1" dirty="0" smtClean="0"/>
              <a:t> </a:t>
            </a:r>
            <a:r>
              <a:rPr lang="en-US" i="1" dirty="0" err="1" smtClean="0"/>
              <a:t>liefhebberij</a:t>
            </a:r>
            <a:r>
              <a:rPr lang="en-US" i="1" dirty="0" smtClean="0"/>
              <a:t> </a:t>
            </a:r>
            <a:r>
              <a:rPr lang="en-US" i="1" dirty="0" err="1" smtClean="0"/>
              <a:t>vormen</a:t>
            </a:r>
            <a:r>
              <a:rPr lang="en-US" i="1" dirty="0" smtClean="0"/>
              <a:t> van </a:t>
            </a:r>
            <a:r>
              <a:rPr lang="en-US" i="1" dirty="0" err="1" smtClean="0"/>
              <a:t>enkelen</a:t>
            </a:r>
            <a:r>
              <a:rPr lang="en-US" i="1" dirty="0" smtClean="0"/>
              <a:t>, </a:t>
            </a:r>
            <a:r>
              <a:rPr lang="en-US" i="1" dirty="0" err="1" smtClean="0"/>
              <a:t>maar</a:t>
            </a:r>
            <a:r>
              <a:rPr lang="en-US" i="1" dirty="0" smtClean="0"/>
              <a:t> </a:t>
            </a:r>
            <a:r>
              <a:rPr lang="en-US" i="1" dirty="0" err="1" smtClean="0"/>
              <a:t>moet</a:t>
            </a:r>
            <a:r>
              <a:rPr lang="en-US" i="1" dirty="0" smtClean="0"/>
              <a:t> </a:t>
            </a:r>
            <a:r>
              <a:rPr lang="en-US" i="1" dirty="0" err="1" smtClean="0"/>
              <a:t>een</a:t>
            </a:r>
            <a:r>
              <a:rPr lang="en-US" i="1" dirty="0" smtClean="0"/>
              <a:t> </a:t>
            </a:r>
            <a:r>
              <a:rPr lang="en-US" i="1" dirty="0" err="1" smtClean="0"/>
              <a:t>levensvoorwaarde</a:t>
            </a:r>
            <a:r>
              <a:rPr lang="en-US" i="1" dirty="0" smtClean="0"/>
              <a:t> en </a:t>
            </a:r>
            <a:r>
              <a:rPr lang="en-US" i="1" dirty="0" err="1" smtClean="0"/>
              <a:t>levensgeluk</a:t>
            </a:r>
            <a:r>
              <a:rPr lang="en-US" i="1" dirty="0" smtClean="0"/>
              <a:t> </a:t>
            </a:r>
            <a:r>
              <a:rPr lang="en-US" i="1" dirty="0" err="1" smtClean="0"/>
              <a:t>worden</a:t>
            </a:r>
            <a:r>
              <a:rPr lang="en-US" i="1" dirty="0" smtClean="0"/>
              <a:t> </a:t>
            </a:r>
            <a:r>
              <a:rPr lang="en-US" i="1" dirty="0" err="1" smtClean="0"/>
              <a:t>voor</a:t>
            </a:r>
            <a:r>
              <a:rPr lang="en-US" i="1" dirty="0" smtClean="0"/>
              <a:t> de </a:t>
            </a:r>
            <a:r>
              <a:rPr lang="en-US" i="1" dirty="0" err="1" smtClean="0"/>
              <a:t>massa</a:t>
            </a:r>
            <a:r>
              <a:rPr lang="en-US" i="1" dirty="0" smtClean="0"/>
              <a:t>.</a:t>
            </a:r>
          </a:p>
          <a:p>
            <a:endParaRPr lang="nl-NL" dirty="0" smtClean="0"/>
          </a:p>
          <a:p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/>
          </a:p>
        </p:txBody>
      </p:sp>
      <p:pic>
        <p:nvPicPr>
          <p:cNvPr id="56324" name="Picture 6" descr="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088002"/>
            <a:ext cx="3124200" cy="31753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mens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560292"/>
            <a:ext cx="3463272" cy="21779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8" descr="800px-Bauhaus-Dessau_main_buildi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23764" y="4663039"/>
            <a:ext cx="3665538" cy="20752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6909664"/>
      </p:ext>
    </p:extLst>
  </p:cSld>
  <p:clrMapOvr>
    <a:masterClrMapping/>
  </p:clrMapOvr>
  <p:transition xmlns:p14="http://schemas.microsoft.com/office/powerpoint/2010/main" advClick="0" advTm="8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179388" y="1301844"/>
            <a:ext cx="4897437" cy="303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nl-NL" b="1" dirty="0">
                <a:solidFill>
                  <a:srgbClr val="FF3300"/>
                </a:solidFill>
              </a:rPr>
              <a:t>Kenmerken Bauhaus </a:t>
            </a:r>
            <a:r>
              <a:rPr lang="nl-NL" b="1" dirty="0" smtClean="0">
                <a:solidFill>
                  <a:srgbClr val="FF3300"/>
                </a:solidFill>
              </a:rPr>
              <a:t>ontwerpen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endParaRPr lang="nl-NL" dirty="0" smtClean="0"/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nl-NL" dirty="0" smtClean="0"/>
              <a:t>Men keek eerste naar </a:t>
            </a:r>
            <a:r>
              <a:rPr lang="nl-NL" b="1" dirty="0" smtClean="0"/>
              <a:t>functie</a:t>
            </a:r>
            <a:r>
              <a:rPr lang="nl-NL" dirty="0" smtClean="0"/>
              <a:t> dan bedacht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nl-NL" dirty="0" smtClean="0"/>
              <a:t>men de vorm: </a:t>
            </a:r>
            <a:r>
              <a:rPr lang="nl-NL" b="1" dirty="0" smtClean="0"/>
              <a:t>functionalisme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nl-NL" dirty="0" smtClean="0"/>
              <a:t>De ontwerpen kunnen in de fabriek worden gemaakt ( industriële vormgeving )</a:t>
            </a:r>
            <a:endParaRPr lang="nl-NL" dirty="0" smtClean="0"/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nl-NL" dirty="0"/>
              <a:t>Strak van lijn, eenvoudig van vorm,</a:t>
            </a:r>
            <a:r>
              <a:rPr lang="nl-NL" dirty="0" smtClean="0"/>
              <a:t> geen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nl-NL" dirty="0" smtClean="0"/>
              <a:t>decoraties, zeer functioneel</a:t>
            </a:r>
            <a:r>
              <a:rPr lang="nl-NL" b="1" dirty="0"/>
              <a:t>.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b="1" dirty="0"/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nl-NL" b="1" dirty="0"/>
          </a:p>
        </p:txBody>
      </p:sp>
      <p:pic>
        <p:nvPicPr>
          <p:cNvPr id="60420" name="Picture 5" descr="Karl Riegler theepo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29424" y="1857843"/>
            <a:ext cx="1584325" cy="1068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0421" name="Picture 6" descr="Karl Mukker lepelvork 19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6348" y="1778468"/>
            <a:ext cx="1511300" cy="11477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0422" name="Picture 8" descr="brandt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6348" y="3113554"/>
            <a:ext cx="1657350" cy="1657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0423" name="Picture 9" descr="Image4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0223" y="4826000"/>
            <a:ext cx="1316803" cy="1816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0424" name="Picture 10" descr="Marcel_Breuer_S_285_Desk_el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7230" y="4972050"/>
            <a:ext cx="2575283" cy="1670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0425" name="Picture 11" descr="352062870_0e5717f31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54213" y="4284662"/>
            <a:ext cx="2792412" cy="2357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0426" name="Picture 12" descr="0000340900-02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9388" y="4284662"/>
            <a:ext cx="1567621" cy="2357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0427" name="Picture 13" descr="inkpot brandt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685024" y="3113554"/>
            <a:ext cx="1228725" cy="1511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84628"/>
            <a:ext cx="8680824" cy="775447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0000"/>
                </a:solidFill>
              </a:rPr>
              <a:t>Het Bauhaus: 1919</a:t>
            </a:r>
            <a:endParaRPr lang="en-GB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112152"/>
      </p:ext>
    </p:extLst>
  </p:cSld>
  <p:clrMapOvr>
    <a:masterClrMapping/>
  </p:clrMapOvr>
  <p:transition xmlns:p14="http://schemas.microsoft.com/office/powerpoint/2010/main" advClick="0" advTm="8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179389" y="1334901"/>
            <a:ext cx="4210142" cy="414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nl-NL" b="1" dirty="0">
                <a:solidFill>
                  <a:srgbClr val="FF3300"/>
                </a:solidFill>
              </a:rPr>
              <a:t>Kenmerken Bauhaus </a:t>
            </a:r>
            <a:r>
              <a:rPr lang="nl-NL" b="1" dirty="0" smtClean="0">
                <a:solidFill>
                  <a:srgbClr val="FF3300"/>
                </a:solidFill>
              </a:rPr>
              <a:t>architectuur</a:t>
            </a:r>
            <a:endParaRPr lang="en-US" b="1" dirty="0" smtClean="0"/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endParaRPr lang="en-US" b="1" dirty="0"/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endParaRPr lang="en-US" dirty="0" smtClean="0"/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en-US" dirty="0" err="1" smtClean="0"/>
              <a:t>Strakke</a:t>
            </a:r>
            <a:r>
              <a:rPr lang="en-US" dirty="0" smtClean="0"/>
              <a:t> </a:t>
            </a:r>
            <a:r>
              <a:rPr lang="en-US" dirty="0" err="1" smtClean="0"/>
              <a:t>lijnen</a:t>
            </a:r>
            <a:r>
              <a:rPr lang="en-US" dirty="0" smtClean="0"/>
              <a:t>, </a:t>
            </a:r>
            <a:r>
              <a:rPr lang="en-US" dirty="0" err="1" smtClean="0"/>
              <a:t>zuivere</a:t>
            </a:r>
            <a:r>
              <a:rPr lang="en-US" dirty="0" smtClean="0"/>
              <a:t> </a:t>
            </a:r>
            <a:r>
              <a:rPr lang="en-US" dirty="0" err="1" smtClean="0"/>
              <a:t>geometrische</a:t>
            </a:r>
            <a:r>
              <a:rPr lang="en-US" dirty="0" smtClean="0"/>
              <a:t> </a:t>
            </a:r>
            <a:r>
              <a:rPr lang="en-US" dirty="0" err="1" smtClean="0"/>
              <a:t>vormen</a:t>
            </a:r>
            <a:r>
              <a:rPr lang="en-US" dirty="0" smtClean="0"/>
              <a:t>: </a:t>
            </a:r>
            <a:r>
              <a:rPr lang="en-US" b="1" dirty="0" smtClean="0"/>
              <a:t>less is more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endParaRPr lang="en-US" b="1" dirty="0" smtClean="0"/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en-US" b="1" dirty="0" err="1" smtClean="0"/>
              <a:t>Skeletconstructies</a:t>
            </a:r>
            <a:r>
              <a:rPr lang="en-US" dirty="0" smtClean="0"/>
              <a:t> (</a:t>
            </a:r>
            <a:r>
              <a:rPr lang="en-US" dirty="0" err="1" smtClean="0"/>
              <a:t>beton</a:t>
            </a:r>
            <a:r>
              <a:rPr lang="en-US" dirty="0" smtClean="0"/>
              <a:t>).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endParaRPr lang="en-US" dirty="0" smtClean="0"/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en-US" dirty="0" err="1" smtClean="0"/>
              <a:t>Voorliefde</a:t>
            </a:r>
            <a:r>
              <a:rPr lang="en-US" dirty="0" smtClean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b="1" dirty="0" err="1"/>
              <a:t>glazen</a:t>
            </a:r>
            <a:r>
              <a:rPr lang="en-US" b="1" dirty="0"/>
              <a:t> </a:t>
            </a:r>
            <a:r>
              <a:rPr lang="en-US" dirty="0" err="1" smtClean="0"/>
              <a:t>buitenwanden</a:t>
            </a:r>
            <a:r>
              <a:rPr lang="en-US" dirty="0" smtClean="0"/>
              <a:t> ( </a:t>
            </a:r>
            <a:r>
              <a:rPr lang="en-US" dirty="0" err="1" smtClean="0"/>
              <a:t>glaswand</a:t>
            </a:r>
            <a:r>
              <a:rPr lang="en-US" dirty="0" smtClean="0"/>
              <a:t> ).</a:t>
            </a:r>
            <a:endParaRPr lang="en-US" dirty="0" smtClean="0"/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endParaRPr lang="en-US" dirty="0" smtClean="0"/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en-US" dirty="0" err="1" smtClean="0"/>
              <a:t>Gebouwen</a:t>
            </a:r>
            <a:r>
              <a:rPr lang="en-US" dirty="0" smtClean="0"/>
              <a:t> </a:t>
            </a:r>
            <a:r>
              <a:rPr lang="en-US" dirty="0" err="1"/>
              <a:t>bestaande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</a:t>
            </a:r>
            <a:r>
              <a:rPr lang="en-US" dirty="0" err="1"/>
              <a:t>eenvoudige</a:t>
            </a:r>
            <a:r>
              <a:rPr lang="en-US" dirty="0"/>
              <a:t> </a:t>
            </a:r>
            <a:r>
              <a:rPr lang="en-US" b="1" dirty="0" err="1"/>
              <a:t>geometrische</a:t>
            </a:r>
            <a:r>
              <a:rPr lang="en-US" dirty="0"/>
              <a:t> </a:t>
            </a:r>
            <a:r>
              <a:rPr lang="en-US" dirty="0" err="1"/>
              <a:t>vormen</a:t>
            </a:r>
            <a:endParaRPr lang="nl-NL" b="1" dirty="0"/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nl-NL" b="1" dirty="0"/>
          </a:p>
        </p:txBody>
      </p:sp>
      <p:pic>
        <p:nvPicPr>
          <p:cNvPr id="62468" name="Picture 12" descr="get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9531" y="1334901"/>
            <a:ext cx="4321175" cy="3041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2469" name="Text Box 13"/>
          <p:cNvSpPr txBox="1">
            <a:spLocks noChangeArrowheads="1"/>
          </p:cNvSpPr>
          <p:nvPr/>
        </p:nvSpPr>
        <p:spPr bwMode="auto">
          <a:xfrm>
            <a:off x="4716463" y="4925219"/>
            <a:ext cx="4176712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dirty="0"/>
          </a:p>
          <a:p>
            <a:pPr algn="r"/>
            <a:r>
              <a:rPr lang="en-US" dirty="0"/>
              <a:t>Het </a:t>
            </a:r>
            <a:r>
              <a:rPr lang="en-US" dirty="0" err="1"/>
              <a:t>academie</a:t>
            </a:r>
            <a:r>
              <a:rPr lang="en-US" dirty="0"/>
              <a:t> </a:t>
            </a:r>
            <a:r>
              <a:rPr lang="en-US" dirty="0" err="1" smtClean="0"/>
              <a:t>gebouw</a:t>
            </a:r>
            <a:endParaRPr lang="en-US" dirty="0"/>
          </a:p>
          <a:p>
            <a:pPr algn="r"/>
            <a:r>
              <a:rPr lang="en-US" dirty="0" smtClean="0"/>
              <a:t>door </a:t>
            </a:r>
            <a:r>
              <a:rPr lang="en-US" dirty="0"/>
              <a:t>Gropius</a:t>
            </a:r>
          </a:p>
          <a:p>
            <a:pPr>
              <a:spcBef>
                <a:spcPct val="50000"/>
              </a:spcBef>
            </a:pPr>
            <a:endParaRPr lang="nl-NL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84628"/>
            <a:ext cx="8680824" cy="775447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0000"/>
                </a:solidFill>
              </a:rPr>
              <a:t>Het Bauhaus: 1919</a:t>
            </a:r>
            <a:endParaRPr lang="en-GB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823702"/>
      </p:ext>
    </p:extLst>
  </p:cSld>
  <p:clrMapOvr>
    <a:masterClrMapping/>
  </p:clrMapOvr>
  <p:transition xmlns:p14="http://schemas.microsoft.com/office/powerpoint/2010/main" advClick="0" advTm="8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430637647_098949bb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663" y="692150"/>
            <a:ext cx="5311775" cy="5783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7635" name="Picture 3" descr="0000340900-0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260350"/>
            <a:ext cx="2844800" cy="2130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7636" name="Picture 4" descr="Bruer hui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2708275"/>
            <a:ext cx="2833688" cy="2390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4517" name="Picture 5" descr="353138394_9ce5fe80d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88125" y="4508500"/>
            <a:ext cx="1420813" cy="21320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0230536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7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7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ernisme">
  <a:themeElements>
    <a:clrScheme name="Essentiee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e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ee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modernisme.thmx</Template>
  <TotalTime>2414</TotalTime>
  <Words>1027</Words>
  <Application>Microsoft Macintosh PowerPoint</Application>
  <PresentationFormat>Diavoorstelling (4:3)</PresentationFormat>
  <Paragraphs>239</Paragraphs>
  <Slides>30</Slides>
  <Notes>27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30</vt:i4>
      </vt:variant>
    </vt:vector>
  </HeadingPairs>
  <TitlesOfParts>
    <vt:vector size="31" baseType="lpstr">
      <vt:lpstr>modernisme</vt:lpstr>
      <vt:lpstr>Moderne en POSTmoderne Bouwkunst</vt:lpstr>
      <vt:lpstr>1. Moderne Bouwkunst  (eerste helft 20e eeuw)</vt:lpstr>
      <vt:lpstr>1. Moderne Bouwkunst  (eerste helft 20e eeuw)</vt:lpstr>
      <vt:lpstr>Frank Loyd Wright (1867-1959) </vt:lpstr>
      <vt:lpstr>PowerPoint-presentatie</vt:lpstr>
      <vt:lpstr>Het Bauhaus: 1919</vt:lpstr>
      <vt:lpstr>Het Bauhaus: 1919</vt:lpstr>
      <vt:lpstr>Het Bauhaus: 1919</vt:lpstr>
      <vt:lpstr>PowerPoint-presentatie</vt:lpstr>
      <vt:lpstr>PowerPoint-presentatie</vt:lpstr>
      <vt:lpstr>De Stijl (functionalisme): 1917</vt:lpstr>
      <vt:lpstr>De Stijl (functionalisme): 1917</vt:lpstr>
      <vt:lpstr>De Stijl (functionalisme): 1917</vt:lpstr>
      <vt:lpstr>PowerPoint-presentatie</vt:lpstr>
      <vt:lpstr>Het nieuwe bouwen: Ciam  </vt:lpstr>
      <vt:lpstr>Het nieuwe bouwen: Ciam  </vt:lpstr>
      <vt:lpstr>Het nieuwe bouwen: Ciam  </vt:lpstr>
      <vt:lpstr>Het nieuwe bouwen: Ciam  </vt:lpstr>
      <vt:lpstr>Le CorbUsier (1887-1965)</vt:lpstr>
      <vt:lpstr>2. POSTModerne Bouwkunst  (TWEEDE helft 20e eeuw)</vt:lpstr>
      <vt:lpstr>2. POSTModerne Bouwkunst  (TWEEDE helft 20e eeuw)</vt:lpstr>
      <vt:lpstr>2. POSTModerne Bouwkunst  (TWEEDE helft 20e eeuw)</vt:lpstr>
      <vt:lpstr>PowerPoint-presentatie</vt:lpstr>
      <vt:lpstr>Venturi</vt:lpstr>
      <vt:lpstr>Rossi</vt:lpstr>
      <vt:lpstr>Mendini</vt:lpstr>
      <vt:lpstr>NEDERLAND  </vt:lpstr>
      <vt:lpstr>Mendini:  groninger museum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Kunst na 1900</dc:title>
  <dc:creator>ATC</dc:creator>
  <cp:lastModifiedBy>Gebruiker</cp:lastModifiedBy>
  <cp:revision>37</cp:revision>
  <dcterms:created xsi:type="dcterms:W3CDTF">2013-01-21T12:13:21Z</dcterms:created>
  <dcterms:modified xsi:type="dcterms:W3CDTF">2016-11-18T13:18:52Z</dcterms:modified>
</cp:coreProperties>
</file>